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rimo Bold" charset="1" panose="020B0704020202020204"/>
      <p:regular r:id="rId41"/>
    </p:embeddedFont>
    <p:embeddedFont>
      <p:font typeface="Assistant" charset="1" panose="00000500000000000000"/>
      <p:regular r:id="rId42"/>
    </p:embeddedFont>
    <p:embeddedFont>
      <p:font typeface="Assistant Bold" charset="1" panose="00000800000000000000"/>
      <p:regular r:id="rId43"/>
    </p:embeddedFont>
    <p:embeddedFont>
      <p:font typeface="Nunito Sans Expanded Bold"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Slides/notesSlide2.xml" Type="http://schemas.openxmlformats.org/officeDocument/2006/relationships/notesSlide"/><Relationship Id="rId45" Target="fonts/font45.fntdata" Type="http://schemas.openxmlformats.org/officeDocument/2006/relationships/font"/><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slides/slide1.xml" Type="http://schemas.openxmlformats.org/officeDocument/2006/relationships/slide"/><Relationship Id="rId60" Target="notesSlides/notesSlide17.xml" Type="http://schemas.openxmlformats.org/officeDocument/2006/relationships/notesSlide"/><Relationship Id="rId61" Target="notesSlides/notesSlide18.xml" Type="http://schemas.openxmlformats.org/officeDocument/2006/relationships/notesSlide"/><Relationship Id="rId62" Target="notesSlides/notesSlide19.xml" Type="http://schemas.openxmlformats.org/officeDocument/2006/relationships/notesSlide"/><Relationship Id="rId63" Target="notesSlides/notesSlide20.xml" Type="http://schemas.openxmlformats.org/officeDocument/2006/relationships/notesSlide"/><Relationship Id="rId64" Target="notesSlides/notesSlide21.xml" Type="http://schemas.openxmlformats.org/officeDocument/2006/relationships/notesSlide"/><Relationship Id="rId65" Target="notesSlides/notesSlide22.xml" Type="http://schemas.openxmlformats.org/officeDocument/2006/relationships/notesSlide"/><Relationship Id="rId66" Target="notesSlides/notesSlide23.xml" Type="http://schemas.openxmlformats.org/officeDocument/2006/relationships/notesSlide"/><Relationship Id="rId67" Target="notesSlides/notesSlide24.xml" Type="http://schemas.openxmlformats.org/officeDocument/2006/relationships/notesSlide"/><Relationship Id="rId68" Target="notesSlides/notesSlide25.xml" Type="http://schemas.openxmlformats.org/officeDocument/2006/relationships/notesSlide"/><Relationship Id="rId69" Target="notesSlides/notesSlide26.xml" Type="http://schemas.openxmlformats.org/officeDocument/2006/relationships/notesSlide"/><Relationship Id="rId7" Target="slides/slide2.xml" Type="http://schemas.openxmlformats.org/officeDocument/2006/relationships/slide"/><Relationship Id="rId70" Target="notesSlides/notesSlide27.xml" Type="http://schemas.openxmlformats.org/officeDocument/2006/relationships/notesSlide"/><Relationship Id="rId71" Target="notesSlides/notesSlide28.xml" Type="http://schemas.openxmlformats.org/officeDocument/2006/relationships/notesSlide"/><Relationship Id="rId72" Target="notesSlides/notesSlide29.xml" Type="http://schemas.openxmlformats.org/officeDocument/2006/relationships/notesSlide"/><Relationship Id="rId73" Target="notesSlides/notesSlide30.xml" Type="http://schemas.openxmlformats.org/officeDocument/2006/relationships/notesSlide"/><Relationship Id="rId74" Target="notesSlides/notesSlide31.xml" Type="http://schemas.openxmlformats.org/officeDocument/2006/relationships/notesSlide"/><Relationship Id="rId75" Target="notesSlides/notesSlide32.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png" Type="http://schemas.openxmlformats.org/officeDocument/2006/relationships/image"/><Relationship Id="rId17" Target="../media/image15.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8.png" Type="http://schemas.openxmlformats.org/officeDocument/2006/relationships/image"/><Relationship Id="rId4" Target="../media/image49.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3.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2.png" Type="http://schemas.openxmlformats.org/officeDocument/2006/relationships/image"/><Relationship Id="rId17" Target="../media/image63.pn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64.png" Type="http://schemas.openxmlformats.org/officeDocument/2006/relationships/image"/><Relationship Id="rId15" Target="../media/image65.png" Type="http://schemas.openxmlformats.org/officeDocument/2006/relationships/image"/><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4.png" Type="http://schemas.openxmlformats.org/officeDocument/2006/relationships/image"/><Relationship Id="rId14" Target="../media/image15.png" Type="http://schemas.openxmlformats.org/officeDocument/2006/relationships/image"/><Relationship Id="rId15" Target="../media/image13.png" Type="http://schemas.openxmlformats.org/officeDocument/2006/relationships/image"/><Relationship Id="rId16" Target="../media/image66.png" Type="http://schemas.openxmlformats.org/officeDocument/2006/relationships/image"/><Relationship Id="rId17" Target="../media/image67.png" Type="http://schemas.openxmlformats.org/officeDocument/2006/relationships/image"/><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2" Target="../notesSlides/notesSlide2.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8.png" Type="http://schemas.openxmlformats.org/officeDocument/2006/relationships/image"/><Relationship Id="rId17" Target="../media/image69.png" Type="http://schemas.openxmlformats.org/officeDocument/2006/relationships/image"/><Relationship Id="rId2" Target="../notesSlides/notesSlide2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70.png" Type="http://schemas.openxmlformats.org/officeDocument/2006/relationships/image"/><Relationship Id="rId15" Target="../media/image71.png" Type="http://schemas.openxmlformats.org/officeDocument/2006/relationships/image"/><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3.pn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72.png" Type="http://schemas.openxmlformats.org/officeDocument/2006/relationships/image"/><Relationship Id="rId15" Target="../media/image73.png" Type="http://schemas.openxmlformats.org/officeDocument/2006/relationships/image"/><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74.png" Type="http://schemas.openxmlformats.org/officeDocument/2006/relationships/image"/><Relationship Id="rId15" Target="../media/image75.png" Type="http://schemas.openxmlformats.org/officeDocument/2006/relationships/image"/><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76.png" Type="http://schemas.openxmlformats.org/officeDocument/2006/relationships/image"/><Relationship Id="rId15" Target="../media/image77.png" Type="http://schemas.openxmlformats.org/officeDocument/2006/relationships/image"/><Relationship Id="rId2" Target="../notesSlides/notesSlide2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4.png" Type="http://schemas.openxmlformats.org/officeDocument/2006/relationships/image"/><Relationship Id="rId14" Target="../media/image15.png" Type="http://schemas.openxmlformats.org/officeDocument/2006/relationships/image"/><Relationship Id="rId15" Target="../media/image13.png" Type="http://schemas.openxmlformats.org/officeDocument/2006/relationships/image"/><Relationship Id="rId16" Target="../media/image78.png" Type="http://schemas.openxmlformats.org/officeDocument/2006/relationships/image"/><Relationship Id="rId2" Target="../notesSlides/notesSlide2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5.png" Type="http://schemas.openxmlformats.org/officeDocument/2006/relationships/image"/><Relationship Id="rId18" Target="../media/image6.svg" Type="http://schemas.openxmlformats.org/officeDocument/2006/relationships/image"/><Relationship Id="rId19" Target="../media/image9.png" Type="http://schemas.openxmlformats.org/officeDocument/2006/relationships/image"/><Relationship Id="rId2" Target="../notesSlides/notesSlide26.xml" Type="http://schemas.openxmlformats.org/officeDocument/2006/relationships/notesSlide"/><Relationship Id="rId20" Target="../media/image10.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14.png" Type="http://schemas.openxmlformats.org/officeDocument/2006/relationships/image"/><Relationship Id="rId24" Target="../media/image15.png" Type="http://schemas.openxmlformats.org/officeDocument/2006/relationships/image"/><Relationship Id="rId25"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notesSlides/notesSlide29.xml" Type="http://schemas.openxmlformats.org/officeDocument/2006/relationships/notesSlide"/><Relationship Id="rId3" Target="../media/image83.jpe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notesSlides/notesSlide30.xml" Type="http://schemas.openxmlformats.org/officeDocument/2006/relationships/notesSlide"/><Relationship Id="rId3" Target="../media/image83.jpe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2" Target="../notesSlides/notesSlide32.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5.png" Type="http://schemas.openxmlformats.org/officeDocument/2006/relationships/image"/><Relationship Id="rId18" Target="../media/image6.svg" Type="http://schemas.openxmlformats.org/officeDocument/2006/relationships/image"/><Relationship Id="rId19" Target="../media/image9.png" Type="http://schemas.openxmlformats.org/officeDocument/2006/relationships/image"/><Relationship Id="rId2" Target="../notesSlides/notesSlide4.xml" Type="http://schemas.openxmlformats.org/officeDocument/2006/relationships/notesSlide"/><Relationship Id="rId20" Target="../media/image10.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14.png" Type="http://schemas.openxmlformats.org/officeDocument/2006/relationships/image"/><Relationship Id="rId24" Target="../media/image15.png" Type="http://schemas.openxmlformats.org/officeDocument/2006/relationships/image"/><Relationship Id="rId25"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2.jpe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5.png" Type="http://schemas.openxmlformats.org/officeDocument/2006/relationships/image"/><Relationship Id="rId18" Target="../media/image6.svg" Type="http://schemas.openxmlformats.org/officeDocument/2006/relationships/image"/><Relationship Id="rId19" Target="../media/image9.png" Type="http://schemas.openxmlformats.org/officeDocument/2006/relationships/image"/><Relationship Id="rId2" Target="../notesSlides/notesSlide6.xml" Type="http://schemas.openxmlformats.org/officeDocument/2006/relationships/notesSlide"/><Relationship Id="rId20" Target="../media/image10.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14.png" Type="http://schemas.openxmlformats.org/officeDocument/2006/relationships/image"/><Relationship Id="rId24" Target="../media/image15.png" Type="http://schemas.openxmlformats.org/officeDocument/2006/relationships/image"/><Relationship Id="rId25"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3.png" Type="http://schemas.openxmlformats.org/officeDocument/2006/relationships/image"/><Relationship Id="rId14" Target="../media/image43.jpeg" Type="http://schemas.openxmlformats.org/officeDocument/2006/relationships/image"/><Relationship Id="rId2" Target="../notesSlides/notesSlide7.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5.png" Type="http://schemas.openxmlformats.org/officeDocument/2006/relationships/image"/><Relationship Id="rId18" Target="../media/image6.svg" Type="http://schemas.openxmlformats.org/officeDocument/2006/relationships/image"/><Relationship Id="rId19" Target="../media/image9.png" Type="http://schemas.openxmlformats.org/officeDocument/2006/relationships/image"/><Relationship Id="rId2" Target="../notesSlides/notesSlide8.xml" Type="http://schemas.openxmlformats.org/officeDocument/2006/relationships/notesSlide"/><Relationship Id="rId20" Target="../media/image10.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14.png" Type="http://schemas.openxmlformats.org/officeDocument/2006/relationships/image"/><Relationship Id="rId24" Target="../media/image15.png" Type="http://schemas.openxmlformats.org/officeDocument/2006/relationships/image"/><Relationship Id="rId25"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3.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TextBox 4" id="4"/>
          <p:cNvSpPr txBox="true"/>
          <p:nvPr/>
        </p:nvSpPr>
        <p:spPr>
          <a:xfrm rot="0">
            <a:off x="1517875" y="2927575"/>
            <a:ext cx="10686143" cy="27717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Analisis Data untuk Pemetaan Emisi Karbon </a:t>
            </a:r>
          </a:p>
          <a:p>
            <a:pPr algn="l">
              <a:lnSpc>
                <a:spcPts val="7200"/>
              </a:lnSpc>
            </a:pPr>
            <a:r>
              <a:rPr lang="en-US" sz="6000">
                <a:solidFill>
                  <a:srgbClr val="466845"/>
                </a:solidFill>
                <a:latin typeface="Arimo Bold"/>
              </a:rPr>
              <a:t>dan Data Lingkungan</a:t>
            </a:r>
          </a:p>
        </p:txBody>
      </p:sp>
      <p:sp>
        <p:nvSpPr>
          <p:cNvPr name="Freeform 5" id="5"/>
          <p:cNvSpPr/>
          <p:nvPr/>
        </p:nvSpPr>
        <p:spPr>
          <a:xfrm flipH="false" flipV="false" rot="0">
            <a:off x="16861550" y="243884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320968" y="1826100"/>
            <a:ext cx="662148" cy="248306"/>
          </a:xfrm>
          <a:custGeom>
            <a:avLst/>
            <a:gdLst/>
            <a:ahLst/>
            <a:cxnLst/>
            <a:rect r="r" b="b" t="t" l="l"/>
            <a:pathLst>
              <a:path h="248306" w="662148">
                <a:moveTo>
                  <a:pt x="0" y="0"/>
                </a:moveTo>
                <a:lnTo>
                  <a:pt x="662148" y="0"/>
                </a:lnTo>
                <a:lnTo>
                  <a:pt x="662148" y="248306"/>
                </a:lnTo>
                <a:lnTo>
                  <a:pt x="0" y="248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 y="8907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254552" y="2956150"/>
            <a:ext cx="7858150" cy="6251826"/>
          </a:xfrm>
          <a:custGeom>
            <a:avLst/>
            <a:gdLst/>
            <a:ahLst/>
            <a:cxnLst/>
            <a:rect r="r" b="b" t="t" l="l"/>
            <a:pathLst>
              <a:path h="6251826" w="7858150">
                <a:moveTo>
                  <a:pt x="0" y="0"/>
                </a:moveTo>
                <a:lnTo>
                  <a:pt x="7858150" y="0"/>
                </a:lnTo>
                <a:lnTo>
                  <a:pt x="7858150" y="6251826"/>
                </a:lnTo>
                <a:lnTo>
                  <a:pt x="0" y="6251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510000" y="7760176"/>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645500" y="7760176"/>
            <a:ext cx="1520826" cy="1447802"/>
          </a:xfrm>
          <a:custGeom>
            <a:avLst/>
            <a:gdLst/>
            <a:ahLst/>
            <a:cxnLst/>
            <a:rect r="r" b="b" t="t" l="l"/>
            <a:pathLst>
              <a:path h="1447802" w="1520826">
                <a:moveTo>
                  <a:pt x="0" y="0"/>
                </a:moveTo>
                <a:lnTo>
                  <a:pt x="1520826" y="0"/>
                </a:lnTo>
                <a:lnTo>
                  <a:pt x="1520826" y="1447802"/>
                </a:lnTo>
                <a:lnTo>
                  <a:pt x="0" y="14478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7285259" y="9504512"/>
            <a:ext cx="3717483" cy="485775"/>
          </a:xfrm>
          <a:prstGeom prst="rect">
            <a:avLst/>
          </a:prstGeom>
        </p:spPr>
        <p:txBody>
          <a:bodyPr anchor="t" rtlCol="false" tIns="0" lIns="0" bIns="0" rIns="0">
            <a:spAutoFit/>
          </a:bodyPr>
          <a:lstStyle/>
          <a:p>
            <a:pPr algn="l">
              <a:lnSpc>
                <a:spcPts val="3840"/>
              </a:lnSpc>
            </a:pPr>
            <a:r>
              <a:rPr lang="en-US" sz="3200">
                <a:solidFill>
                  <a:srgbClr val="F1F1F1"/>
                </a:solidFill>
                <a:latin typeface="Assistant"/>
              </a:rPr>
              <a:t>Kamis, 20 Juni 2024</a:t>
            </a:r>
          </a:p>
        </p:txBody>
      </p:sp>
      <p:sp>
        <p:nvSpPr>
          <p:cNvPr name="TextBox 12" id="12"/>
          <p:cNvSpPr txBox="true"/>
          <p:nvPr/>
        </p:nvSpPr>
        <p:spPr>
          <a:xfrm rot="0">
            <a:off x="1517875" y="6082063"/>
            <a:ext cx="5171197" cy="485775"/>
          </a:xfrm>
          <a:prstGeom prst="rect">
            <a:avLst/>
          </a:prstGeom>
        </p:spPr>
        <p:txBody>
          <a:bodyPr anchor="t" rtlCol="false" tIns="0" lIns="0" bIns="0" rIns="0">
            <a:spAutoFit/>
          </a:bodyPr>
          <a:lstStyle/>
          <a:p>
            <a:pPr algn="l">
              <a:lnSpc>
                <a:spcPts val="3840"/>
              </a:lnSpc>
            </a:pPr>
            <a:r>
              <a:rPr lang="en-US" sz="3200">
                <a:solidFill>
                  <a:srgbClr val="466845"/>
                </a:solidFill>
                <a:latin typeface="Assistant Bold"/>
              </a:rPr>
              <a:t>GROUP 4 / DATA ANALYST (C)</a:t>
            </a:r>
          </a:p>
        </p:txBody>
      </p:sp>
      <p:sp>
        <p:nvSpPr>
          <p:cNvPr name="Freeform 13" id="13"/>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15"/>
            <a:stretch>
              <a:fillRect l="0" t="0" r="0" b="0"/>
            </a:stretch>
          </a:blipFill>
        </p:spPr>
      </p:sp>
      <p:sp>
        <p:nvSpPr>
          <p:cNvPr name="Freeform 14" id="14"/>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16"/>
            <a:stretch>
              <a:fillRect l="0" t="0" r="0" b="-2731"/>
            </a:stretch>
          </a:blipFill>
        </p:spPr>
      </p:sp>
      <p:sp>
        <p:nvSpPr>
          <p:cNvPr name="Freeform 15" id="15"/>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1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426450" y="9208000"/>
            <a:ext cx="6318600" cy="1078800"/>
            <a:chOff x="0" y="0"/>
            <a:chExt cx="8424800" cy="1438400"/>
          </a:xfrm>
        </p:grpSpPr>
        <p:sp>
          <p:nvSpPr>
            <p:cNvPr name="Freeform 3" id="3"/>
            <p:cNvSpPr/>
            <p:nvPr/>
          </p:nvSpPr>
          <p:spPr>
            <a:xfrm flipH="false" flipV="false" rot="0">
              <a:off x="0" y="0"/>
              <a:ext cx="8424799" cy="1438402"/>
            </a:xfrm>
            <a:custGeom>
              <a:avLst/>
              <a:gdLst/>
              <a:ahLst/>
              <a:cxnLst/>
              <a:rect r="r" b="b" t="t" l="l"/>
              <a:pathLst>
                <a:path h="1438402" w="8424799">
                  <a:moveTo>
                    <a:pt x="0" y="0"/>
                  </a:moveTo>
                  <a:lnTo>
                    <a:pt x="8424799" y="0"/>
                  </a:lnTo>
                  <a:lnTo>
                    <a:pt x="8424799" y="1438402"/>
                  </a:lnTo>
                  <a:lnTo>
                    <a:pt x="0" y="1438402"/>
                  </a:lnTo>
                  <a:close/>
                </a:path>
              </a:pathLst>
            </a:custGeom>
            <a:solidFill>
              <a:srgbClr val="1C2C1C"/>
            </a:solidFill>
          </p:spPr>
        </p:sp>
      </p:grpSp>
      <p:sp>
        <p:nvSpPr>
          <p:cNvPr name="AutoShape 4" id="4"/>
          <p:cNvSpPr/>
          <p:nvPr/>
        </p:nvSpPr>
        <p:spPr>
          <a:xfrm>
            <a:off x="15546870" y="9184188"/>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2633698" y="2379444"/>
            <a:ext cx="5354047" cy="3395612"/>
          </a:xfrm>
          <a:custGeom>
            <a:avLst/>
            <a:gdLst/>
            <a:ahLst/>
            <a:cxnLst/>
            <a:rect r="r" b="b" t="t" l="l"/>
            <a:pathLst>
              <a:path h="3395612" w="5354047">
                <a:moveTo>
                  <a:pt x="0" y="0"/>
                </a:moveTo>
                <a:lnTo>
                  <a:pt x="5354047" y="0"/>
                </a:lnTo>
                <a:lnTo>
                  <a:pt x="5354047" y="3395612"/>
                </a:lnTo>
                <a:lnTo>
                  <a:pt x="0" y="3395612"/>
                </a:lnTo>
                <a:lnTo>
                  <a:pt x="0" y="0"/>
                </a:lnTo>
                <a:close/>
              </a:path>
            </a:pathLst>
          </a:custGeom>
          <a:blipFill>
            <a:blip r:embed="rId3"/>
            <a:stretch>
              <a:fillRect l="-111936" t="-87033" r="-169358" b="-151146"/>
            </a:stretch>
          </a:blipFill>
        </p:spPr>
      </p:sp>
      <p:sp>
        <p:nvSpPr>
          <p:cNvPr name="Freeform 6" id="6"/>
          <p:cNvSpPr/>
          <p:nvPr/>
        </p:nvSpPr>
        <p:spPr>
          <a:xfrm flipH="false" flipV="false" rot="0">
            <a:off x="10409940" y="2379444"/>
            <a:ext cx="5136901" cy="3395612"/>
          </a:xfrm>
          <a:custGeom>
            <a:avLst/>
            <a:gdLst/>
            <a:ahLst/>
            <a:cxnLst/>
            <a:rect r="r" b="b" t="t" l="l"/>
            <a:pathLst>
              <a:path h="3395612" w="5136901">
                <a:moveTo>
                  <a:pt x="0" y="0"/>
                </a:moveTo>
                <a:lnTo>
                  <a:pt x="5136900" y="0"/>
                </a:lnTo>
                <a:lnTo>
                  <a:pt x="5136900" y="3395612"/>
                </a:lnTo>
                <a:lnTo>
                  <a:pt x="0" y="3395612"/>
                </a:lnTo>
                <a:lnTo>
                  <a:pt x="0" y="0"/>
                </a:lnTo>
                <a:close/>
              </a:path>
            </a:pathLst>
          </a:custGeom>
          <a:blipFill>
            <a:blip r:embed="rId4"/>
            <a:stretch>
              <a:fillRect l="-92474" t="-83318" r="-199682" b="-150387"/>
            </a:stretch>
          </a:blipFill>
        </p:spPr>
      </p:sp>
      <p:sp>
        <p:nvSpPr>
          <p:cNvPr name="TextBox 7" id="7"/>
          <p:cNvSpPr txBox="true"/>
          <p:nvPr/>
        </p:nvSpPr>
        <p:spPr>
          <a:xfrm rot="0">
            <a:off x="1426450" y="1160244"/>
            <a:ext cx="15225150"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Kontributor emisi CO2 terbesar di sektor Power Plant adalah area IP Adipala dan di sektor Mining adalah area PT Timah Unit Metalungi (Unmet) Muntok.</a:t>
            </a:r>
          </a:p>
        </p:txBody>
      </p:sp>
      <p:sp>
        <p:nvSpPr>
          <p:cNvPr name="Freeform 8" id="8"/>
          <p:cNvSpPr/>
          <p:nvPr/>
        </p:nvSpPr>
        <p:spPr>
          <a:xfrm flipH="false" flipV="false" rot="0">
            <a:off x="0" y="8838966"/>
            <a:ext cx="13850526" cy="1447834"/>
          </a:xfrm>
          <a:custGeom>
            <a:avLst/>
            <a:gdLst/>
            <a:ahLst/>
            <a:cxnLst/>
            <a:rect r="r" b="b" t="t" l="l"/>
            <a:pathLst>
              <a:path h="1447834" w="13850526">
                <a:moveTo>
                  <a:pt x="0" y="0"/>
                </a:moveTo>
                <a:lnTo>
                  <a:pt x="13850526" y="0"/>
                </a:lnTo>
                <a:lnTo>
                  <a:pt x="13850526" y="1447834"/>
                </a:lnTo>
                <a:lnTo>
                  <a:pt x="0" y="14478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749442" y="6131376"/>
            <a:ext cx="6754118"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kontributor terbesar emisi CO2 adalah </a:t>
            </a:r>
            <a:r>
              <a:rPr lang="en-US" sz="2000">
                <a:solidFill>
                  <a:srgbClr val="1C2C1C"/>
                </a:solidFill>
                <a:latin typeface="Assistant Bold"/>
              </a:rPr>
              <a:t>IP Adipala dengan 3,4 miliar </a:t>
            </a:r>
            <a:r>
              <a:rPr lang="en-US" sz="2000">
                <a:solidFill>
                  <a:srgbClr val="1C2C1C"/>
                </a:solidFill>
                <a:latin typeface="Assistant"/>
              </a:rPr>
              <a:t>output amount, diikuti oleh</a:t>
            </a:r>
            <a:r>
              <a:rPr lang="en-US" sz="2000">
                <a:solidFill>
                  <a:srgbClr val="1C2C1C"/>
                </a:solidFill>
                <a:latin typeface="Assistant Bold"/>
              </a:rPr>
              <a:t> IP Cilegon sebesar 898,7 juta</a:t>
            </a:r>
            <a:r>
              <a:rPr lang="en-US" sz="2000">
                <a:solidFill>
                  <a:srgbClr val="1C2C1C"/>
                </a:solidFill>
                <a:latin typeface="Assistant"/>
              </a:rPr>
              <a:t>, </a:t>
            </a:r>
            <a:r>
              <a:rPr lang="en-US" sz="2000">
                <a:solidFill>
                  <a:srgbClr val="1C2C1C"/>
                </a:solidFill>
                <a:latin typeface="Assistant Bold"/>
              </a:rPr>
              <a:t>IP Grati sebesar  173,4 juta</a:t>
            </a:r>
            <a:r>
              <a:rPr lang="en-US" sz="2000">
                <a:solidFill>
                  <a:srgbClr val="1C2C1C"/>
                </a:solidFill>
                <a:latin typeface="Assistant"/>
              </a:rPr>
              <a:t>, </a:t>
            </a:r>
            <a:r>
              <a:rPr lang="en-US" sz="2000">
                <a:solidFill>
                  <a:srgbClr val="1C2C1C"/>
                </a:solidFill>
                <a:latin typeface="Assistant Bold"/>
              </a:rPr>
              <a:t>dan IP PLTG Gilimanuk sebesar 7 juta</a:t>
            </a:r>
            <a:r>
              <a:rPr lang="en-US" sz="2000">
                <a:solidFill>
                  <a:srgbClr val="1C2C1C"/>
                </a:solidFill>
                <a:latin typeface="Assistant"/>
              </a:rPr>
              <a:t>, serta entitas dengan output amount terkecil adalah </a:t>
            </a:r>
            <a:r>
              <a:rPr lang="en-US" sz="2000">
                <a:solidFill>
                  <a:srgbClr val="1C2C1C"/>
                </a:solidFill>
                <a:latin typeface="Assistant Bold"/>
              </a:rPr>
              <a:t>IP Pemaron dengan 173,4 juta</a:t>
            </a:r>
            <a:r>
              <a:rPr lang="en-US" sz="2000">
                <a:solidFill>
                  <a:srgbClr val="1C2C1C"/>
                </a:solidFill>
                <a:latin typeface="Assistant"/>
              </a:rPr>
              <a:t> output amount.</a:t>
            </a:r>
          </a:p>
        </p:txBody>
      </p:sp>
      <p:sp>
        <p:nvSpPr>
          <p:cNvPr name="TextBox 10" id="10"/>
          <p:cNvSpPr txBox="true"/>
          <p:nvPr/>
        </p:nvSpPr>
        <p:spPr>
          <a:xfrm rot="0">
            <a:off x="9529041" y="6131376"/>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kontributor terbesar emisi CO2 adalah </a:t>
            </a:r>
            <a:r>
              <a:rPr lang="en-US" sz="2000">
                <a:solidFill>
                  <a:srgbClr val="1C2C1C"/>
                </a:solidFill>
                <a:latin typeface="Assistant Bold"/>
              </a:rPr>
              <a:t>PT Timah Unit Metalurgi (Unmet) Muntok dengan  139,1 juta</a:t>
            </a:r>
            <a:r>
              <a:rPr lang="en-US" sz="2000">
                <a:solidFill>
                  <a:srgbClr val="1C2C1C"/>
                </a:solidFill>
                <a:latin typeface="Assistant"/>
              </a:rPr>
              <a:t> output amount, diikuti oleh </a:t>
            </a:r>
            <a:r>
              <a:rPr lang="en-US" sz="2000">
                <a:solidFill>
                  <a:srgbClr val="1C2C1C"/>
                </a:solidFill>
                <a:latin typeface="Assistant Bold"/>
              </a:rPr>
              <a:t>PT Timah Tbk Unit Matakurgi (Unmet) Kundur sebesar 37,2 juta, Hengjaya sebesar  13,9 juta</a:t>
            </a:r>
            <a:r>
              <a:rPr lang="en-US" sz="2000">
                <a:solidFill>
                  <a:srgbClr val="1C2C1C"/>
                </a:solidFill>
                <a:latin typeface="Assistant"/>
              </a:rPr>
              <a:t>, serta entitas dengan output amount terkecil adalah </a:t>
            </a:r>
            <a:r>
              <a:rPr lang="en-US" sz="2000">
                <a:solidFill>
                  <a:srgbClr val="1C2C1C"/>
                </a:solidFill>
                <a:latin typeface="Assistant Bold"/>
              </a:rPr>
              <a:t>Timah Batu Besi dengan 325,1 ribu</a:t>
            </a:r>
            <a:r>
              <a:rPr lang="en-US" sz="2000">
                <a:solidFill>
                  <a:srgbClr val="1C2C1C"/>
                </a:solidFill>
                <a:latin typeface="Assistant"/>
              </a:rPr>
              <a:t> output amount.</a:t>
            </a:r>
          </a:p>
        </p:txBody>
      </p:sp>
      <p:sp>
        <p:nvSpPr>
          <p:cNvPr name="Freeform 11" id="11"/>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7"/>
            <a:stretch>
              <a:fillRect l="0" t="0" r="0" b="0"/>
            </a:stretch>
          </a:blipFill>
        </p:spPr>
      </p:sp>
      <p:sp>
        <p:nvSpPr>
          <p:cNvPr name="Freeform 12" id="12"/>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8"/>
            <a:stretch>
              <a:fillRect l="0" t="0" r="0" b="0"/>
            </a:stretch>
          </a:blipFill>
        </p:spPr>
      </p:sp>
      <p:sp>
        <p:nvSpPr>
          <p:cNvPr name="Freeform 13" id="13"/>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5310310" y="9258300"/>
            <a:ext cx="3596400" cy="1078800"/>
            <a:chOff x="0" y="0"/>
            <a:chExt cx="4795200" cy="1438400"/>
          </a:xfrm>
        </p:grpSpPr>
        <p:sp>
          <p:nvSpPr>
            <p:cNvPr name="Freeform 3" id="3"/>
            <p:cNvSpPr/>
            <p:nvPr/>
          </p:nvSpPr>
          <p:spPr>
            <a:xfrm flipH="false" flipV="false" rot="0">
              <a:off x="0" y="0"/>
              <a:ext cx="4795139" cy="1438402"/>
            </a:xfrm>
            <a:custGeom>
              <a:avLst/>
              <a:gdLst/>
              <a:ahLst/>
              <a:cxnLst/>
              <a:rect r="r" b="b" t="t" l="l"/>
              <a:pathLst>
                <a:path h="1438402" w="4795139">
                  <a:moveTo>
                    <a:pt x="0" y="0"/>
                  </a:moveTo>
                  <a:lnTo>
                    <a:pt x="4795139" y="0"/>
                  </a:lnTo>
                  <a:lnTo>
                    <a:pt x="4795139" y="1438402"/>
                  </a:lnTo>
                  <a:lnTo>
                    <a:pt x="0" y="1438402"/>
                  </a:lnTo>
                  <a:close/>
                </a:path>
              </a:pathLst>
            </a:custGeom>
            <a:solidFill>
              <a:srgbClr val="1C2C1C"/>
            </a:solidFill>
          </p:spPr>
        </p:sp>
      </p:grpSp>
      <p:sp>
        <p:nvSpPr>
          <p:cNvPr name="AutoShape 4" id="4"/>
          <p:cNvSpPr/>
          <p:nvPr/>
        </p:nvSpPr>
        <p:spPr>
          <a:xfrm>
            <a:off x="15223920" y="8815364"/>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281600" y="8839176"/>
            <a:ext cx="1516602" cy="1447834"/>
          </a:xfrm>
          <a:custGeom>
            <a:avLst/>
            <a:gdLst/>
            <a:ahLst/>
            <a:cxnLst/>
            <a:rect r="r" b="b" t="t" l="l"/>
            <a:pathLst>
              <a:path h="1447834" w="1516602">
                <a:moveTo>
                  <a:pt x="0" y="0"/>
                </a:moveTo>
                <a:lnTo>
                  <a:pt x="1516602" y="0"/>
                </a:lnTo>
                <a:lnTo>
                  <a:pt x="1516602"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10341937" y="2721779"/>
            <a:ext cx="5357561" cy="3312047"/>
          </a:xfrm>
          <a:custGeom>
            <a:avLst/>
            <a:gdLst/>
            <a:ahLst/>
            <a:cxnLst/>
            <a:rect r="r" b="b" t="t" l="l"/>
            <a:pathLst>
              <a:path h="3312047" w="5357561">
                <a:moveTo>
                  <a:pt x="0" y="0"/>
                </a:moveTo>
                <a:lnTo>
                  <a:pt x="5357562" y="0"/>
                </a:lnTo>
                <a:lnTo>
                  <a:pt x="5357562" y="3312047"/>
                </a:lnTo>
                <a:lnTo>
                  <a:pt x="0" y="3312047"/>
                </a:lnTo>
                <a:lnTo>
                  <a:pt x="0" y="0"/>
                </a:lnTo>
                <a:close/>
              </a:path>
            </a:pathLst>
          </a:custGeom>
          <a:blipFill>
            <a:blip r:embed="rId8"/>
            <a:stretch>
              <a:fillRect l="-244123" t="-88077" r="-39295" b="-160795"/>
            </a:stretch>
          </a:blipFill>
        </p:spPr>
      </p:sp>
      <p:sp>
        <p:nvSpPr>
          <p:cNvPr name="Freeform 10" id="10"/>
          <p:cNvSpPr/>
          <p:nvPr/>
        </p:nvSpPr>
        <p:spPr>
          <a:xfrm flipH="false" flipV="false" rot="0">
            <a:off x="2654722" y="2721779"/>
            <a:ext cx="4975528" cy="3312047"/>
          </a:xfrm>
          <a:custGeom>
            <a:avLst/>
            <a:gdLst/>
            <a:ahLst/>
            <a:cxnLst/>
            <a:rect r="r" b="b" t="t" l="l"/>
            <a:pathLst>
              <a:path h="3312047" w="4975528">
                <a:moveTo>
                  <a:pt x="0" y="0"/>
                </a:moveTo>
                <a:lnTo>
                  <a:pt x="4975528" y="0"/>
                </a:lnTo>
                <a:lnTo>
                  <a:pt x="4975528" y="3312047"/>
                </a:lnTo>
                <a:lnTo>
                  <a:pt x="0" y="3312047"/>
                </a:lnTo>
                <a:lnTo>
                  <a:pt x="0" y="0"/>
                </a:lnTo>
                <a:close/>
              </a:path>
            </a:pathLst>
          </a:custGeom>
          <a:blipFill>
            <a:blip r:embed="rId9"/>
            <a:stretch>
              <a:fillRect l="-221977" t="-84951" r="-76953" b="-152152"/>
            </a:stretch>
          </a:blipFill>
        </p:spPr>
      </p:sp>
      <p:sp>
        <p:nvSpPr>
          <p:cNvPr name="TextBox 11" id="11"/>
          <p:cNvSpPr txBox="true"/>
          <p:nvPr/>
        </p:nvSpPr>
        <p:spPr>
          <a:xfrm rot="0">
            <a:off x="1531425" y="1293029"/>
            <a:ext cx="15225150" cy="10953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Unit Process yang menghasilkan dampak emisi CO2 terbesar di semua sektor dan di sektor Oil &amp; Gas Disribution adalah Genset.</a:t>
            </a:r>
          </a:p>
        </p:txBody>
      </p:sp>
      <p:sp>
        <p:nvSpPr>
          <p:cNvPr name="TextBox 12" id="12"/>
          <p:cNvSpPr txBox="true"/>
          <p:nvPr/>
        </p:nvSpPr>
        <p:spPr>
          <a:xfrm rot="0">
            <a:off x="1531425" y="6357676"/>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Unit Process yang menghasilkan dampak emisi CO2 terbesar adalah </a:t>
            </a:r>
            <a:r>
              <a:rPr lang="en-US" sz="2000">
                <a:solidFill>
                  <a:srgbClr val="1C2C1C"/>
                </a:solidFill>
                <a:latin typeface="Assistant Bold"/>
              </a:rPr>
              <a:t>Genset dengan  3,7 miliar </a:t>
            </a:r>
            <a:r>
              <a:rPr lang="en-US" sz="2000">
                <a:solidFill>
                  <a:srgbClr val="1C2C1C"/>
                </a:solidFill>
                <a:latin typeface="Assistant"/>
              </a:rPr>
              <a:t>output amount, diikuti oleh</a:t>
            </a:r>
            <a:r>
              <a:rPr lang="en-US" sz="2000">
                <a:solidFill>
                  <a:srgbClr val="1C2C1C"/>
                </a:solidFill>
                <a:latin typeface="Assistant Bold"/>
              </a:rPr>
              <a:t> Boiler sebesar 3,4 miliar</a:t>
            </a:r>
            <a:r>
              <a:rPr lang="en-US" sz="2000">
                <a:solidFill>
                  <a:srgbClr val="1C2C1C"/>
                </a:solidFill>
                <a:latin typeface="Assistant"/>
              </a:rPr>
              <a:t>, </a:t>
            </a:r>
            <a:r>
              <a:rPr lang="en-US" sz="2000">
                <a:solidFill>
                  <a:srgbClr val="1C2C1C"/>
                </a:solidFill>
                <a:latin typeface="Assistant Bold"/>
              </a:rPr>
              <a:t>HRSG sebesar  898,8 juta</a:t>
            </a:r>
            <a:r>
              <a:rPr lang="en-US" sz="2000">
                <a:solidFill>
                  <a:srgbClr val="1C2C1C"/>
                </a:solidFill>
                <a:latin typeface="Assistant"/>
              </a:rPr>
              <a:t>, </a:t>
            </a:r>
            <a:r>
              <a:rPr lang="en-US" sz="2000">
                <a:solidFill>
                  <a:srgbClr val="1C2C1C"/>
                </a:solidFill>
                <a:latin typeface="Assistant Bold"/>
              </a:rPr>
              <a:t>Use Stage sebesar 209,7 juta</a:t>
            </a:r>
            <a:r>
              <a:rPr lang="en-US" sz="2000">
                <a:solidFill>
                  <a:srgbClr val="1C2C1C"/>
                </a:solidFill>
                <a:latin typeface="Assistant"/>
              </a:rPr>
              <a:t>, serta entitas dengan output amount terkecil adalah </a:t>
            </a:r>
            <a:r>
              <a:rPr lang="en-US" sz="2000">
                <a:solidFill>
                  <a:srgbClr val="1C2C1C"/>
                </a:solidFill>
                <a:latin typeface="Assistant Bold"/>
              </a:rPr>
              <a:t>Gas Turbine dengan 179,7</a:t>
            </a:r>
            <a:r>
              <a:rPr lang="en-US" sz="2000">
                <a:solidFill>
                  <a:srgbClr val="1C2C1C"/>
                </a:solidFill>
                <a:latin typeface="Assistant"/>
              </a:rPr>
              <a:t> juta output amount.</a:t>
            </a:r>
          </a:p>
        </p:txBody>
      </p:sp>
      <p:sp>
        <p:nvSpPr>
          <p:cNvPr name="TextBox 13" id="13"/>
          <p:cNvSpPr txBox="true"/>
          <p:nvPr/>
        </p:nvSpPr>
        <p:spPr>
          <a:xfrm rot="0">
            <a:off x="9634016" y="6357676"/>
            <a:ext cx="712255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&amp; Gas Disribution, Unit Process yang menghasilkan dampak emisi CO2 terbesar adalah</a:t>
            </a:r>
            <a:r>
              <a:rPr lang="en-US" sz="2000">
                <a:solidFill>
                  <a:srgbClr val="1C2C1C"/>
                </a:solidFill>
                <a:latin typeface="Assistant Bold"/>
              </a:rPr>
              <a:t> Genset dengan  3,7 miliar</a:t>
            </a:r>
            <a:r>
              <a:rPr lang="en-US" sz="2000">
                <a:solidFill>
                  <a:srgbClr val="1C2C1C"/>
                </a:solidFill>
                <a:latin typeface="Assistant"/>
              </a:rPr>
              <a:t> output amount, diikuti </a:t>
            </a:r>
            <a:r>
              <a:rPr lang="en-US" sz="2000">
                <a:solidFill>
                  <a:srgbClr val="1C2C1C"/>
                </a:solidFill>
                <a:latin typeface="Assistant Bold"/>
              </a:rPr>
              <a:t>Use Stage sebesar 209,7 juta</a:t>
            </a:r>
            <a:r>
              <a:rPr lang="en-US" sz="2000">
                <a:solidFill>
                  <a:srgbClr val="1C2C1C"/>
                </a:solidFill>
                <a:latin typeface="Assistant"/>
              </a:rPr>
              <a:t>, </a:t>
            </a:r>
            <a:r>
              <a:rPr lang="en-US" sz="2000">
                <a:solidFill>
                  <a:srgbClr val="1C2C1C"/>
                </a:solidFill>
                <a:latin typeface="Assistant Bold"/>
              </a:rPr>
              <a:t>Refueller sebesar 231 ribu</a:t>
            </a:r>
            <a:r>
              <a:rPr lang="en-US" sz="2000">
                <a:solidFill>
                  <a:srgbClr val="1C2C1C"/>
                </a:solidFill>
                <a:latin typeface="Assistant"/>
              </a:rPr>
              <a:t>, serta entitas dengan output amount terkecil adalah</a:t>
            </a:r>
            <a:r>
              <a:rPr lang="en-US" sz="2000">
                <a:solidFill>
                  <a:srgbClr val="1C2C1C"/>
                </a:solidFill>
                <a:latin typeface="Assistant Bold"/>
              </a:rPr>
              <a:t> Mobil Tangki dengan 15 ribu</a:t>
            </a:r>
            <a:r>
              <a:rPr lang="en-US" sz="2000">
                <a:solidFill>
                  <a:srgbClr val="1C2C1C"/>
                </a:solidFill>
                <a:latin typeface="Assistant"/>
              </a:rPr>
              <a:t> output amount.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991993" y="9208200"/>
            <a:ext cx="6318600" cy="1078800"/>
            <a:chOff x="0" y="0"/>
            <a:chExt cx="8424800" cy="1438400"/>
          </a:xfrm>
        </p:grpSpPr>
        <p:sp>
          <p:nvSpPr>
            <p:cNvPr name="Freeform 3" id="3"/>
            <p:cNvSpPr/>
            <p:nvPr/>
          </p:nvSpPr>
          <p:spPr>
            <a:xfrm flipH="false" flipV="false" rot="0">
              <a:off x="0" y="0"/>
              <a:ext cx="8424799" cy="1438402"/>
            </a:xfrm>
            <a:custGeom>
              <a:avLst/>
              <a:gdLst/>
              <a:ahLst/>
              <a:cxnLst/>
              <a:rect r="r" b="b" t="t" l="l"/>
              <a:pathLst>
                <a:path h="1438402" w="8424799">
                  <a:moveTo>
                    <a:pt x="0" y="0"/>
                  </a:moveTo>
                  <a:lnTo>
                    <a:pt x="8424799" y="0"/>
                  </a:lnTo>
                  <a:lnTo>
                    <a:pt x="8424799" y="1438402"/>
                  </a:lnTo>
                  <a:lnTo>
                    <a:pt x="0" y="1438402"/>
                  </a:lnTo>
                  <a:close/>
                </a:path>
              </a:pathLst>
            </a:custGeom>
            <a:solidFill>
              <a:srgbClr val="1C2C1C"/>
            </a:solidFill>
          </p:spPr>
        </p:sp>
      </p:grpSp>
      <p:sp>
        <p:nvSpPr>
          <p:cNvPr name="AutoShape 4" id="4"/>
          <p:cNvSpPr/>
          <p:nvPr/>
        </p:nvSpPr>
        <p:spPr>
          <a:xfrm>
            <a:off x="15316005" y="8692571"/>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3"/>
            <a:stretch>
              <a:fillRect l="0" t="0" r="0" b="0"/>
            </a:stretch>
          </a:blipFill>
        </p:spPr>
      </p:sp>
      <p:sp>
        <p:nvSpPr>
          <p:cNvPr name="Freeform 6" id="6"/>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4"/>
            <a:stretch>
              <a:fillRect l="0" t="0" r="0" b="0"/>
            </a:stretch>
          </a:blipFill>
        </p:spPr>
      </p:sp>
      <p:sp>
        <p:nvSpPr>
          <p:cNvPr name="Freeform 7" id="7"/>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5"/>
            <a:stretch>
              <a:fillRect l="0" t="0" r="0" b="0"/>
            </a:stretch>
          </a:blipFill>
        </p:spPr>
      </p:sp>
      <p:sp>
        <p:nvSpPr>
          <p:cNvPr name="Freeform 8" id="8"/>
          <p:cNvSpPr/>
          <p:nvPr/>
        </p:nvSpPr>
        <p:spPr>
          <a:xfrm flipH="false" flipV="false" rot="0">
            <a:off x="2716260" y="3083414"/>
            <a:ext cx="5099356" cy="3331905"/>
          </a:xfrm>
          <a:custGeom>
            <a:avLst/>
            <a:gdLst/>
            <a:ahLst/>
            <a:cxnLst/>
            <a:rect r="r" b="b" t="t" l="l"/>
            <a:pathLst>
              <a:path h="3331905" w="5099356">
                <a:moveTo>
                  <a:pt x="0" y="0"/>
                </a:moveTo>
                <a:lnTo>
                  <a:pt x="5099357" y="0"/>
                </a:lnTo>
                <a:lnTo>
                  <a:pt x="5099357" y="3331905"/>
                </a:lnTo>
                <a:lnTo>
                  <a:pt x="0" y="3331905"/>
                </a:lnTo>
                <a:lnTo>
                  <a:pt x="0" y="0"/>
                </a:lnTo>
                <a:close/>
              </a:path>
            </a:pathLst>
          </a:custGeom>
          <a:blipFill>
            <a:blip r:embed="rId6"/>
            <a:stretch>
              <a:fillRect l="-243094" t="-85291" r="-48080" b="-151465"/>
            </a:stretch>
          </a:blipFill>
        </p:spPr>
      </p:sp>
      <p:sp>
        <p:nvSpPr>
          <p:cNvPr name="Freeform 9" id="9"/>
          <p:cNvSpPr/>
          <p:nvPr/>
        </p:nvSpPr>
        <p:spPr>
          <a:xfrm flipH="false" flipV="false" rot="0">
            <a:off x="10539879" y="3055154"/>
            <a:ext cx="5197185" cy="3360165"/>
          </a:xfrm>
          <a:custGeom>
            <a:avLst/>
            <a:gdLst/>
            <a:ahLst/>
            <a:cxnLst/>
            <a:rect r="r" b="b" t="t" l="l"/>
            <a:pathLst>
              <a:path h="3360165" w="5197185">
                <a:moveTo>
                  <a:pt x="0" y="0"/>
                </a:moveTo>
                <a:lnTo>
                  <a:pt x="5197185" y="0"/>
                </a:lnTo>
                <a:lnTo>
                  <a:pt x="5197185" y="3360165"/>
                </a:lnTo>
                <a:lnTo>
                  <a:pt x="0" y="3360165"/>
                </a:lnTo>
                <a:lnTo>
                  <a:pt x="0" y="0"/>
                </a:lnTo>
                <a:close/>
              </a:path>
            </a:pathLst>
          </a:custGeom>
          <a:blipFill>
            <a:blip r:embed="rId7"/>
            <a:stretch>
              <a:fillRect l="-219912" t="-86789" r="-73780" b="-155732"/>
            </a:stretch>
          </a:blipFill>
        </p:spPr>
      </p:sp>
      <p:sp>
        <p:nvSpPr>
          <p:cNvPr name="TextBox 10" id="10"/>
          <p:cNvSpPr txBox="true"/>
          <p:nvPr/>
        </p:nvSpPr>
        <p:spPr>
          <a:xfrm rot="0">
            <a:off x="1531425" y="1293029"/>
            <a:ext cx="15225150" cy="16287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Unit Process yang menghasilkan dampak emisi CO2 terbesar di sektor Power Plant adalah Boiler dan di sektor Mining adalah Mineral Processing.</a:t>
            </a:r>
          </a:p>
        </p:txBody>
      </p:sp>
      <p:sp>
        <p:nvSpPr>
          <p:cNvPr name="Freeform 11" id="11"/>
          <p:cNvSpPr/>
          <p:nvPr/>
        </p:nvSpPr>
        <p:spPr>
          <a:xfrm flipH="false" flipV="false" rot="0">
            <a:off x="5326607" y="8878309"/>
            <a:ext cx="13850526" cy="1447834"/>
          </a:xfrm>
          <a:custGeom>
            <a:avLst/>
            <a:gdLst/>
            <a:ahLst/>
            <a:cxnLst/>
            <a:rect r="r" b="b" t="t" l="l"/>
            <a:pathLst>
              <a:path h="1447834" w="13850526">
                <a:moveTo>
                  <a:pt x="0" y="0"/>
                </a:moveTo>
                <a:lnTo>
                  <a:pt x="13850526" y="0"/>
                </a:lnTo>
                <a:lnTo>
                  <a:pt x="13850526" y="1447834"/>
                </a:lnTo>
                <a:lnTo>
                  <a:pt x="0" y="14478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1425" y="6722889"/>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Unit Process yang menghasilkan dampak emisi CO2 terbesar adalah </a:t>
            </a:r>
            <a:r>
              <a:rPr lang="en-US" sz="2000">
                <a:solidFill>
                  <a:srgbClr val="1C2C1C"/>
                </a:solidFill>
                <a:latin typeface="Assistant Bold"/>
              </a:rPr>
              <a:t>Boiler dengan  3,4 miliar</a:t>
            </a:r>
            <a:r>
              <a:rPr lang="en-US" sz="2000">
                <a:solidFill>
                  <a:srgbClr val="1C2C1C"/>
                </a:solidFill>
                <a:latin typeface="Assistant"/>
              </a:rPr>
              <a:t> output amount, diikuti </a:t>
            </a:r>
            <a:r>
              <a:rPr lang="en-US" sz="2000">
                <a:solidFill>
                  <a:srgbClr val="1C2C1C"/>
                </a:solidFill>
                <a:latin typeface="Assistant Bold"/>
              </a:rPr>
              <a:t>HRSG sebesar  898,8 juta</a:t>
            </a:r>
            <a:r>
              <a:rPr lang="en-US" sz="2000">
                <a:solidFill>
                  <a:srgbClr val="1C2C1C"/>
                </a:solidFill>
                <a:latin typeface="Assistant"/>
              </a:rPr>
              <a:t>, </a:t>
            </a:r>
            <a:r>
              <a:rPr lang="en-US" sz="2000">
                <a:solidFill>
                  <a:srgbClr val="1C2C1C"/>
                </a:solidFill>
                <a:latin typeface="Assistant Bold"/>
              </a:rPr>
              <a:t>Gas Turbine sebesar 179,7 juta</a:t>
            </a:r>
            <a:r>
              <a:rPr lang="en-US" sz="2000">
                <a:solidFill>
                  <a:srgbClr val="1C2C1C"/>
                </a:solidFill>
                <a:latin typeface="Assistant"/>
              </a:rPr>
              <a:t>, </a:t>
            </a:r>
            <a:r>
              <a:rPr lang="en-US" sz="2000">
                <a:solidFill>
                  <a:srgbClr val="1C2C1C"/>
                </a:solidFill>
                <a:latin typeface="Assistant Bold"/>
              </a:rPr>
              <a:t>Gas Turbine Generator sebesar 2,3 juta</a:t>
            </a:r>
            <a:r>
              <a:rPr lang="en-US" sz="2000">
                <a:solidFill>
                  <a:srgbClr val="1C2C1C"/>
                </a:solidFill>
                <a:latin typeface="Assistant"/>
              </a:rPr>
              <a:t>, serta entitas dengan output amount terkecil adalah </a:t>
            </a:r>
            <a:r>
              <a:rPr lang="en-US" sz="2000">
                <a:solidFill>
                  <a:srgbClr val="1C2C1C"/>
                </a:solidFill>
                <a:latin typeface="Assistant Bold"/>
              </a:rPr>
              <a:t>HSD Storage dengan 18,1 ribu</a:t>
            </a:r>
            <a:r>
              <a:rPr lang="en-US" sz="2000">
                <a:solidFill>
                  <a:srgbClr val="1C2C1C"/>
                </a:solidFill>
                <a:latin typeface="Assistant"/>
              </a:rPr>
              <a:t> output amount.</a:t>
            </a:r>
          </a:p>
        </p:txBody>
      </p:sp>
      <p:sp>
        <p:nvSpPr>
          <p:cNvPr name="TextBox 13" id="13"/>
          <p:cNvSpPr txBox="true"/>
          <p:nvPr/>
        </p:nvSpPr>
        <p:spPr>
          <a:xfrm rot="0">
            <a:off x="9634016" y="6722889"/>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Unit Process yang menghasilkan dampak emisi CO2 terbesar adalah </a:t>
            </a:r>
            <a:r>
              <a:rPr lang="en-US" sz="2000">
                <a:solidFill>
                  <a:srgbClr val="1C2C1C"/>
                </a:solidFill>
                <a:latin typeface="Assistant Bold"/>
              </a:rPr>
              <a:t>Mineral Processing dengan  99,8 juta</a:t>
            </a:r>
            <a:r>
              <a:rPr lang="en-US" sz="2000">
                <a:solidFill>
                  <a:srgbClr val="1C2C1C"/>
                </a:solidFill>
                <a:latin typeface="Assistant"/>
              </a:rPr>
              <a:t> output amount, diikuti </a:t>
            </a:r>
            <a:r>
              <a:rPr lang="en-US" sz="2000">
                <a:solidFill>
                  <a:srgbClr val="1C2C1C"/>
                </a:solidFill>
                <a:latin typeface="Assistant Bold"/>
              </a:rPr>
              <a:t>Ore Getting sebesar  42,4 juta</a:t>
            </a:r>
            <a:r>
              <a:rPr lang="en-US" sz="2000">
                <a:solidFill>
                  <a:srgbClr val="1C2C1C"/>
                </a:solidFill>
                <a:latin typeface="Assistant"/>
              </a:rPr>
              <a:t>, </a:t>
            </a:r>
            <a:r>
              <a:rPr lang="en-US" sz="2000">
                <a:solidFill>
                  <a:srgbClr val="1C2C1C"/>
                </a:solidFill>
                <a:latin typeface="Assistant Bold"/>
              </a:rPr>
              <a:t>Ore Bin sebesar 8,6 juta</a:t>
            </a:r>
            <a:r>
              <a:rPr lang="en-US" sz="2000">
                <a:solidFill>
                  <a:srgbClr val="1C2C1C"/>
                </a:solidFill>
                <a:latin typeface="Assistant"/>
              </a:rPr>
              <a:t>, </a:t>
            </a:r>
            <a:r>
              <a:rPr lang="en-US" sz="2000">
                <a:solidFill>
                  <a:srgbClr val="1C2C1C"/>
                </a:solidFill>
                <a:latin typeface="Assistant Bold"/>
              </a:rPr>
              <a:t>Pengangkutan sebesar 8,3 juta</a:t>
            </a:r>
            <a:r>
              <a:rPr lang="en-US" sz="2000">
                <a:solidFill>
                  <a:srgbClr val="1C2C1C"/>
                </a:solidFill>
                <a:latin typeface="Assistant"/>
              </a:rPr>
              <a:t>, serta entitas dengan output amount terkecil adalah </a:t>
            </a:r>
            <a:r>
              <a:rPr lang="en-US" sz="2000">
                <a:solidFill>
                  <a:srgbClr val="1C2C1C"/>
                </a:solidFill>
                <a:latin typeface="Assistant Bold"/>
              </a:rPr>
              <a:t>Ore Hauling dengan 5,6 juta</a:t>
            </a:r>
            <a:r>
              <a:rPr lang="en-US" sz="2000">
                <a:solidFill>
                  <a:srgbClr val="1C2C1C"/>
                </a:solidFill>
                <a:latin typeface="Assistant"/>
              </a:rPr>
              <a:t> output amount.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5310310" y="9258300"/>
            <a:ext cx="3596400" cy="1078800"/>
            <a:chOff x="0" y="0"/>
            <a:chExt cx="4795200" cy="1438400"/>
          </a:xfrm>
        </p:grpSpPr>
        <p:sp>
          <p:nvSpPr>
            <p:cNvPr name="Freeform 3" id="3"/>
            <p:cNvSpPr/>
            <p:nvPr/>
          </p:nvSpPr>
          <p:spPr>
            <a:xfrm flipH="false" flipV="false" rot="0">
              <a:off x="0" y="0"/>
              <a:ext cx="4795139" cy="1438402"/>
            </a:xfrm>
            <a:custGeom>
              <a:avLst/>
              <a:gdLst/>
              <a:ahLst/>
              <a:cxnLst/>
              <a:rect r="r" b="b" t="t" l="l"/>
              <a:pathLst>
                <a:path h="1438402" w="4795139">
                  <a:moveTo>
                    <a:pt x="0" y="0"/>
                  </a:moveTo>
                  <a:lnTo>
                    <a:pt x="4795139" y="0"/>
                  </a:lnTo>
                  <a:lnTo>
                    <a:pt x="4795139" y="1438402"/>
                  </a:lnTo>
                  <a:lnTo>
                    <a:pt x="0" y="1438402"/>
                  </a:lnTo>
                  <a:close/>
                </a:path>
              </a:pathLst>
            </a:custGeom>
            <a:solidFill>
              <a:srgbClr val="1C2C1C"/>
            </a:solidFill>
          </p:spPr>
        </p:sp>
      </p:grpSp>
      <p:sp>
        <p:nvSpPr>
          <p:cNvPr name="AutoShape 4" id="4"/>
          <p:cNvSpPr/>
          <p:nvPr/>
        </p:nvSpPr>
        <p:spPr>
          <a:xfrm>
            <a:off x="15223920" y="8815364"/>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281600" y="8839176"/>
            <a:ext cx="1516602" cy="1447834"/>
          </a:xfrm>
          <a:custGeom>
            <a:avLst/>
            <a:gdLst/>
            <a:ahLst/>
            <a:cxnLst/>
            <a:rect r="r" b="b" t="t" l="l"/>
            <a:pathLst>
              <a:path h="1447834" w="1516602">
                <a:moveTo>
                  <a:pt x="0" y="0"/>
                </a:moveTo>
                <a:lnTo>
                  <a:pt x="1516602" y="0"/>
                </a:lnTo>
                <a:lnTo>
                  <a:pt x="1516602"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9996027" y="2455644"/>
            <a:ext cx="5590201" cy="3616991"/>
          </a:xfrm>
          <a:custGeom>
            <a:avLst/>
            <a:gdLst/>
            <a:ahLst/>
            <a:cxnLst/>
            <a:rect r="r" b="b" t="t" l="l"/>
            <a:pathLst>
              <a:path h="3616991" w="5590201">
                <a:moveTo>
                  <a:pt x="0" y="0"/>
                </a:moveTo>
                <a:lnTo>
                  <a:pt x="5590201" y="0"/>
                </a:lnTo>
                <a:lnTo>
                  <a:pt x="5590201" y="3616990"/>
                </a:lnTo>
                <a:lnTo>
                  <a:pt x="0" y="3616990"/>
                </a:lnTo>
                <a:lnTo>
                  <a:pt x="0" y="0"/>
                </a:lnTo>
                <a:close/>
              </a:path>
            </a:pathLst>
          </a:custGeom>
          <a:blipFill>
            <a:blip r:embed="rId8"/>
            <a:stretch>
              <a:fillRect l="-257099" t="-87280" r="-32694" b="-151593"/>
            </a:stretch>
          </a:blipFill>
        </p:spPr>
      </p:sp>
      <p:sp>
        <p:nvSpPr>
          <p:cNvPr name="Freeform 10" id="10"/>
          <p:cNvSpPr/>
          <p:nvPr/>
        </p:nvSpPr>
        <p:spPr>
          <a:xfrm flipH="false" flipV="false" rot="0">
            <a:off x="2683195" y="2565737"/>
            <a:ext cx="5278463" cy="3506897"/>
          </a:xfrm>
          <a:custGeom>
            <a:avLst/>
            <a:gdLst/>
            <a:ahLst/>
            <a:cxnLst/>
            <a:rect r="r" b="b" t="t" l="l"/>
            <a:pathLst>
              <a:path h="3506897" w="5278463">
                <a:moveTo>
                  <a:pt x="0" y="0"/>
                </a:moveTo>
                <a:lnTo>
                  <a:pt x="5278463" y="0"/>
                </a:lnTo>
                <a:lnTo>
                  <a:pt x="5278463" y="3506897"/>
                </a:lnTo>
                <a:lnTo>
                  <a:pt x="0" y="3506897"/>
                </a:lnTo>
                <a:lnTo>
                  <a:pt x="0" y="0"/>
                </a:lnTo>
                <a:close/>
              </a:path>
            </a:pathLst>
          </a:custGeom>
          <a:blipFill>
            <a:blip r:embed="rId9"/>
            <a:stretch>
              <a:fillRect l="-254465" t="-82153" r="-32453" b="-145434"/>
            </a:stretch>
          </a:blipFill>
        </p:spPr>
      </p:sp>
      <p:sp>
        <p:nvSpPr>
          <p:cNvPr name="TextBox 11" id="11"/>
          <p:cNvSpPr txBox="true"/>
          <p:nvPr/>
        </p:nvSpPr>
        <p:spPr>
          <a:xfrm rot="0">
            <a:off x="1531425" y="1160244"/>
            <a:ext cx="15225150" cy="10953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Emisi output terbesar di semua sektor dan di sektor Power Plant adalah Nitrogen Dioxide (NO2).</a:t>
            </a:r>
          </a:p>
        </p:txBody>
      </p:sp>
      <p:sp>
        <p:nvSpPr>
          <p:cNvPr name="TextBox 12" id="12"/>
          <p:cNvSpPr txBox="true"/>
          <p:nvPr/>
        </p:nvSpPr>
        <p:spPr>
          <a:xfrm rot="0">
            <a:off x="1531425" y="6377434"/>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emisi output terbesar adalah</a:t>
            </a:r>
            <a:r>
              <a:rPr lang="en-US" sz="2000">
                <a:solidFill>
                  <a:srgbClr val="1C2C1C"/>
                </a:solidFill>
                <a:latin typeface="Assistant Bold"/>
              </a:rPr>
              <a:t> Nitrogen Dioxide dengan  57,9 triliun</a:t>
            </a:r>
            <a:r>
              <a:rPr lang="en-US" sz="2000">
                <a:solidFill>
                  <a:srgbClr val="1C2C1C"/>
                </a:solidFill>
                <a:latin typeface="Assistant"/>
              </a:rPr>
              <a:t> output amount, diikuti oleh F</a:t>
            </a:r>
            <a:r>
              <a:rPr lang="en-US" sz="2000">
                <a:solidFill>
                  <a:srgbClr val="1C2C1C"/>
                </a:solidFill>
                <a:latin typeface="Assistant Bold"/>
              </a:rPr>
              <a:t>eedwater sebesar 55,7 miliar</a:t>
            </a:r>
            <a:r>
              <a:rPr lang="en-US" sz="2000">
                <a:solidFill>
                  <a:srgbClr val="1C2C1C"/>
                </a:solidFill>
                <a:latin typeface="Assistant"/>
              </a:rPr>
              <a:t>, </a:t>
            </a:r>
            <a:r>
              <a:rPr lang="en-US" sz="2000">
                <a:solidFill>
                  <a:srgbClr val="1C2C1C"/>
                </a:solidFill>
                <a:latin typeface="Assistant Bold"/>
              </a:rPr>
              <a:t>Material Tanah sebesar  33,7 miliar, Carbon Dioxide sebesar 8,6 miliar</a:t>
            </a:r>
            <a:r>
              <a:rPr lang="en-US" sz="2000">
                <a:solidFill>
                  <a:srgbClr val="1C2C1C"/>
                </a:solidFill>
                <a:latin typeface="Assistant"/>
              </a:rPr>
              <a:t>, serta entitas dengan output amount terkecil adalah </a:t>
            </a:r>
            <a:r>
              <a:rPr lang="en-US" sz="2000">
                <a:solidFill>
                  <a:srgbClr val="1C2C1C"/>
                </a:solidFill>
                <a:latin typeface="Assistant Bold"/>
              </a:rPr>
              <a:t>Air Laut Cooling Return dengan 7,3 miliar</a:t>
            </a:r>
            <a:r>
              <a:rPr lang="en-US" sz="2000">
                <a:solidFill>
                  <a:srgbClr val="1C2C1C"/>
                </a:solidFill>
                <a:latin typeface="Assistant"/>
              </a:rPr>
              <a:t> output amount.</a:t>
            </a:r>
          </a:p>
        </p:txBody>
      </p:sp>
      <p:sp>
        <p:nvSpPr>
          <p:cNvPr name="TextBox 13" id="13"/>
          <p:cNvSpPr txBox="true"/>
          <p:nvPr/>
        </p:nvSpPr>
        <p:spPr>
          <a:xfrm rot="0">
            <a:off x="9378440" y="6377434"/>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emisi output terbesar adalah </a:t>
            </a:r>
            <a:r>
              <a:rPr lang="en-US" sz="2000">
                <a:solidFill>
                  <a:srgbClr val="1C2C1C"/>
                </a:solidFill>
                <a:latin typeface="Assistant Bold"/>
              </a:rPr>
              <a:t>Nitrogen Dioxide dengan  57,9 triliun </a:t>
            </a:r>
            <a:r>
              <a:rPr lang="en-US" sz="2000">
                <a:solidFill>
                  <a:srgbClr val="1C2C1C"/>
                </a:solidFill>
                <a:latin typeface="Assistant"/>
              </a:rPr>
              <a:t>output amount, diikuti oleh </a:t>
            </a:r>
            <a:r>
              <a:rPr lang="en-US" sz="2000">
                <a:solidFill>
                  <a:srgbClr val="1C2C1C"/>
                </a:solidFill>
                <a:latin typeface="Assistant Bold"/>
              </a:rPr>
              <a:t>Air Laut Cooling Return sebesar 7,3 miliar</a:t>
            </a:r>
            <a:r>
              <a:rPr lang="en-US" sz="2000">
                <a:solidFill>
                  <a:srgbClr val="1C2C1C"/>
                </a:solidFill>
                <a:latin typeface="Assistant"/>
              </a:rPr>
              <a:t>, </a:t>
            </a:r>
            <a:r>
              <a:rPr lang="en-US" sz="2000">
                <a:solidFill>
                  <a:srgbClr val="1C2C1C"/>
                </a:solidFill>
                <a:latin typeface="Assistant Bold"/>
              </a:rPr>
              <a:t>Carbon Dioxide sebesar 4,5 miliar</a:t>
            </a:r>
            <a:r>
              <a:rPr lang="en-US" sz="2000">
                <a:solidFill>
                  <a:srgbClr val="1C2C1C"/>
                </a:solidFill>
                <a:latin typeface="Assistant"/>
              </a:rPr>
              <a:t>, </a:t>
            </a:r>
            <a:r>
              <a:rPr lang="en-US" sz="2000">
                <a:solidFill>
                  <a:srgbClr val="1C2C1C"/>
                </a:solidFill>
                <a:latin typeface="Assistant Bold"/>
              </a:rPr>
              <a:t>Flue Gas sebesar 4,1 miliar</a:t>
            </a:r>
            <a:r>
              <a:rPr lang="en-US" sz="2000">
                <a:solidFill>
                  <a:srgbClr val="1C2C1C"/>
                </a:solidFill>
                <a:latin typeface="Assistant"/>
              </a:rPr>
              <a:t>, serta entitas dengan output amount terkecil adalah </a:t>
            </a:r>
            <a:r>
              <a:rPr lang="en-US" sz="2000">
                <a:solidFill>
                  <a:srgbClr val="1C2C1C"/>
                </a:solidFill>
                <a:latin typeface="Assistant Bold"/>
              </a:rPr>
              <a:t>Brine Desal Plant dengan 2,3 miliar</a:t>
            </a:r>
            <a:r>
              <a:rPr lang="en-US" sz="2000">
                <a:solidFill>
                  <a:srgbClr val="1C2C1C"/>
                </a:solidFill>
                <a:latin typeface="Assistant"/>
              </a:rPr>
              <a:t> output amount.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426200" cy="1078800"/>
            <a:chOff x="0" y="0"/>
            <a:chExt cx="1901600" cy="1438400"/>
          </a:xfrm>
        </p:grpSpPr>
        <p:sp>
          <p:nvSpPr>
            <p:cNvPr name="Freeform 3" id="3"/>
            <p:cNvSpPr/>
            <p:nvPr/>
          </p:nvSpPr>
          <p:spPr>
            <a:xfrm flipH="false" flipV="false" rot="0">
              <a:off x="0" y="0"/>
              <a:ext cx="1901571" cy="1438402"/>
            </a:xfrm>
            <a:custGeom>
              <a:avLst/>
              <a:gdLst/>
              <a:ahLst/>
              <a:cxnLst/>
              <a:rect r="r" b="b" t="t" l="l"/>
              <a:pathLst>
                <a:path h="1438402" w="1901571">
                  <a:moveTo>
                    <a:pt x="0" y="0"/>
                  </a:moveTo>
                  <a:lnTo>
                    <a:pt x="1901571" y="0"/>
                  </a:lnTo>
                  <a:lnTo>
                    <a:pt x="1901571" y="1438402"/>
                  </a:lnTo>
                  <a:lnTo>
                    <a:pt x="0" y="1438402"/>
                  </a:lnTo>
                  <a:close/>
                </a:path>
              </a:pathLst>
            </a:custGeom>
            <a:solidFill>
              <a:srgbClr val="1C2C1C"/>
            </a:solidFill>
          </p:spPr>
        </p:sp>
      </p:grpSp>
      <p:sp>
        <p:nvSpPr>
          <p:cNvPr name="AutoShape 4" id="4"/>
          <p:cNvSpPr/>
          <p:nvPr/>
        </p:nvSpPr>
        <p:spPr>
          <a:xfrm>
            <a:off x="-105825" y="8815364"/>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16153176" y="8839176"/>
            <a:ext cx="1724524" cy="1447834"/>
          </a:xfrm>
          <a:custGeom>
            <a:avLst/>
            <a:gdLst/>
            <a:ahLst/>
            <a:cxnLst/>
            <a:rect r="r" b="b" t="t" l="l"/>
            <a:pathLst>
              <a:path h="1447834" w="1724524">
                <a:moveTo>
                  <a:pt x="0" y="0"/>
                </a:moveTo>
                <a:lnTo>
                  <a:pt x="1724524" y="0"/>
                </a:lnTo>
                <a:lnTo>
                  <a:pt x="1724524"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2604378" y="2669443"/>
            <a:ext cx="5267114" cy="3499357"/>
          </a:xfrm>
          <a:custGeom>
            <a:avLst/>
            <a:gdLst/>
            <a:ahLst/>
            <a:cxnLst/>
            <a:rect r="r" b="b" t="t" l="l"/>
            <a:pathLst>
              <a:path h="3499357" w="5267114">
                <a:moveTo>
                  <a:pt x="0" y="0"/>
                </a:moveTo>
                <a:lnTo>
                  <a:pt x="5267114" y="0"/>
                </a:lnTo>
                <a:lnTo>
                  <a:pt x="5267114" y="3499357"/>
                </a:lnTo>
                <a:lnTo>
                  <a:pt x="0" y="3499357"/>
                </a:lnTo>
                <a:lnTo>
                  <a:pt x="0" y="0"/>
                </a:lnTo>
                <a:close/>
              </a:path>
            </a:pathLst>
          </a:custGeom>
          <a:blipFill>
            <a:blip r:embed="rId8"/>
            <a:stretch>
              <a:fillRect l="-253728" t="-118789" r="-33191" b="-108797"/>
            </a:stretch>
          </a:blipFill>
        </p:spPr>
      </p:sp>
      <p:sp>
        <p:nvSpPr>
          <p:cNvPr name="Freeform 10" id="10"/>
          <p:cNvSpPr/>
          <p:nvPr/>
        </p:nvSpPr>
        <p:spPr>
          <a:xfrm flipH="false" flipV="false" rot="0">
            <a:off x="10265098" y="2669443"/>
            <a:ext cx="5346987" cy="3499357"/>
          </a:xfrm>
          <a:custGeom>
            <a:avLst/>
            <a:gdLst/>
            <a:ahLst/>
            <a:cxnLst/>
            <a:rect r="r" b="b" t="t" l="l"/>
            <a:pathLst>
              <a:path h="3499357" w="5346987">
                <a:moveTo>
                  <a:pt x="0" y="0"/>
                </a:moveTo>
                <a:lnTo>
                  <a:pt x="5346988" y="0"/>
                </a:lnTo>
                <a:lnTo>
                  <a:pt x="5346988" y="3499357"/>
                </a:lnTo>
                <a:lnTo>
                  <a:pt x="0" y="3499357"/>
                </a:lnTo>
                <a:lnTo>
                  <a:pt x="0" y="0"/>
                </a:lnTo>
                <a:close/>
              </a:path>
            </a:pathLst>
          </a:custGeom>
          <a:blipFill>
            <a:blip r:embed="rId9"/>
            <a:stretch>
              <a:fillRect l="-257099" t="-84019" r="-32694" b="-151007"/>
            </a:stretch>
          </a:blipFill>
        </p:spPr>
      </p:sp>
      <p:sp>
        <p:nvSpPr>
          <p:cNvPr name="TextBox 11" id="11"/>
          <p:cNvSpPr txBox="true"/>
          <p:nvPr/>
        </p:nvSpPr>
        <p:spPr>
          <a:xfrm rot="0">
            <a:off x="1531425" y="1160244"/>
            <a:ext cx="15225150" cy="10953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Emisi output terbesar di sektor Oil &amp; Gas Distribution adalah Carbon Dioxide (CO2)  dan di sektor Mining adalah Feedwater.</a:t>
            </a:r>
          </a:p>
        </p:txBody>
      </p:sp>
      <p:sp>
        <p:nvSpPr>
          <p:cNvPr name="TextBox 12" id="12"/>
          <p:cNvSpPr txBox="true"/>
          <p:nvPr/>
        </p:nvSpPr>
        <p:spPr>
          <a:xfrm rot="0">
            <a:off x="1531425" y="6568850"/>
            <a:ext cx="689978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&amp; Gas Distribution, emisi output terbesar adalah </a:t>
            </a:r>
            <a:r>
              <a:rPr lang="en-US" sz="2000">
                <a:solidFill>
                  <a:srgbClr val="1C2C1C"/>
                </a:solidFill>
                <a:latin typeface="Assistant Bold"/>
              </a:rPr>
              <a:t>Carbon Dioxide dengan  3,9 miliar</a:t>
            </a:r>
            <a:r>
              <a:rPr lang="en-US" sz="2000">
                <a:solidFill>
                  <a:srgbClr val="1C2C1C"/>
                </a:solidFill>
                <a:latin typeface="Assistant"/>
              </a:rPr>
              <a:t> output amount, diikuti oleh </a:t>
            </a:r>
            <a:r>
              <a:rPr lang="en-US" sz="2000">
                <a:solidFill>
                  <a:srgbClr val="1C2C1C"/>
                </a:solidFill>
                <a:latin typeface="Assistant Bold"/>
              </a:rPr>
              <a:t>Dinitrogen Monoxide sebesar 9,4 juta</a:t>
            </a:r>
            <a:r>
              <a:rPr lang="en-US" sz="2000">
                <a:solidFill>
                  <a:srgbClr val="1C2C1C"/>
                </a:solidFill>
                <a:latin typeface="Assistant"/>
              </a:rPr>
              <a:t>, </a:t>
            </a:r>
            <a:r>
              <a:rPr lang="en-US" sz="2000">
                <a:solidFill>
                  <a:srgbClr val="1C2C1C"/>
                </a:solidFill>
                <a:latin typeface="Assistant Bold"/>
              </a:rPr>
              <a:t>Volatile Organic Compounds sebesar 9,4 juta</a:t>
            </a:r>
            <a:r>
              <a:rPr lang="en-US" sz="2000">
                <a:solidFill>
                  <a:srgbClr val="1C2C1C"/>
                </a:solidFill>
                <a:latin typeface="Assistant"/>
              </a:rPr>
              <a:t>, </a:t>
            </a:r>
            <a:r>
              <a:rPr lang="en-US" sz="2000">
                <a:solidFill>
                  <a:srgbClr val="1C2C1C"/>
                </a:solidFill>
                <a:latin typeface="Assistant Bold"/>
              </a:rPr>
              <a:t>Methane sebesar 3,6 juta,</a:t>
            </a:r>
            <a:r>
              <a:rPr lang="en-US" sz="2000">
                <a:solidFill>
                  <a:srgbClr val="1C2C1C"/>
                </a:solidFill>
                <a:latin typeface="Assistant"/>
              </a:rPr>
              <a:t> serta entitas dengan output amount terkecil adalah </a:t>
            </a:r>
            <a:r>
              <a:rPr lang="en-US" sz="2000">
                <a:solidFill>
                  <a:srgbClr val="1C2C1C"/>
                </a:solidFill>
                <a:latin typeface="Assistant Bold"/>
              </a:rPr>
              <a:t>Sulfur Oxide dengan 274,6 ribu</a:t>
            </a:r>
            <a:r>
              <a:rPr lang="en-US" sz="2000">
                <a:solidFill>
                  <a:srgbClr val="1C2C1C"/>
                </a:solidFill>
                <a:latin typeface="Assistant"/>
              </a:rPr>
              <a:t> output amount.</a:t>
            </a:r>
          </a:p>
        </p:txBody>
      </p:sp>
      <p:sp>
        <p:nvSpPr>
          <p:cNvPr name="TextBox 13" id="13"/>
          <p:cNvSpPr txBox="true"/>
          <p:nvPr/>
        </p:nvSpPr>
        <p:spPr>
          <a:xfrm rot="0">
            <a:off x="9634016" y="6580063"/>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emisi output terbesar adalah </a:t>
            </a:r>
            <a:r>
              <a:rPr lang="en-US" sz="2000">
                <a:solidFill>
                  <a:srgbClr val="1C2C1C"/>
                </a:solidFill>
                <a:latin typeface="Assistant Bold"/>
              </a:rPr>
              <a:t>Feedwater dengan  55,7 miliar</a:t>
            </a:r>
            <a:r>
              <a:rPr lang="en-US" sz="2000">
                <a:solidFill>
                  <a:srgbClr val="1C2C1C"/>
                </a:solidFill>
                <a:latin typeface="Assistant"/>
              </a:rPr>
              <a:t> output amount, diikuti oleh </a:t>
            </a:r>
            <a:r>
              <a:rPr lang="en-US" sz="2000">
                <a:solidFill>
                  <a:srgbClr val="1C2C1C"/>
                </a:solidFill>
                <a:latin typeface="Assistant Bold"/>
              </a:rPr>
              <a:t>Material Tanah sebesar  33,7 miliar, Waste sebesar 2 miliar, Oversize Material sebesar 932,9 juta,</a:t>
            </a:r>
            <a:r>
              <a:rPr lang="en-US" sz="2000">
                <a:solidFill>
                  <a:srgbClr val="1C2C1C"/>
                </a:solidFill>
                <a:latin typeface="Assistant"/>
              </a:rPr>
              <a:t> serta entitas dengan output amount terkecil adalah </a:t>
            </a:r>
            <a:r>
              <a:rPr lang="en-US" sz="2000">
                <a:solidFill>
                  <a:srgbClr val="1C2C1C"/>
                </a:solidFill>
                <a:latin typeface="Assistant Bold"/>
              </a:rPr>
              <a:t>Bahan Pengotor dengan 792,7 juta</a:t>
            </a:r>
            <a:r>
              <a:rPr lang="en-US" sz="2000">
                <a:solidFill>
                  <a:srgbClr val="1C2C1C"/>
                </a:solidFill>
                <a:latin typeface="Assistant"/>
              </a:rPr>
              <a:t> output amount.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5310310" y="9258300"/>
            <a:ext cx="3596400" cy="1078800"/>
            <a:chOff x="0" y="0"/>
            <a:chExt cx="4795200" cy="1438400"/>
          </a:xfrm>
        </p:grpSpPr>
        <p:sp>
          <p:nvSpPr>
            <p:cNvPr name="Freeform 3" id="3"/>
            <p:cNvSpPr/>
            <p:nvPr/>
          </p:nvSpPr>
          <p:spPr>
            <a:xfrm flipH="false" flipV="false" rot="0">
              <a:off x="0" y="0"/>
              <a:ext cx="4795139" cy="1438402"/>
            </a:xfrm>
            <a:custGeom>
              <a:avLst/>
              <a:gdLst/>
              <a:ahLst/>
              <a:cxnLst/>
              <a:rect r="r" b="b" t="t" l="l"/>
              <a:pathLst>
                <a:path h="1438402" w="4795139">
                  <a:moveTo>
                    <a:pt x="0" y="0"/>
                  </a:moveTo>
                  <a:lnTo>
                    <a:pt x="4795139" y="0"/>
                  </a:lnTo>
                  <a:lnTo>
                    <a:pt x="4795139" y="1438402"/>
                  </a:lnTo>
                  <a:lnTo>
                    <a:pt x="0" y="1438402"/>
                  </a:lnTo>
                  <a:close/>
                </a:path>
              </a:pathLst>
            </a:custGeom>
            <a:solidFill>
              <a:srgbClr val="1C2C1C"/>
            </a:solidFill>
          </p:spPr>
        </p:sp>
      </p:grpSp>
      <p:sp>
        <p:nvSpPr>
          <p:cNvPr name="AutoShape 4" id="4"/>
          <p:cNvSpPr/>
          <p:nvPr/>
        </p:nvSpPr>
        <p:spPr>
          <a:xfrm>
            <a:off x="15223920" y="8815364"/>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281600" y="8839176"/>
            <a:ext cx="1516602" cy="1447834"/>
          </a:xfrm>
          <a:custGeom>
            <a:avLst/>
            <a:gdLst/>
            <a:ahLst/>
            <a:cxnLst/>
            <a:rect r="r" b="b" t="t" l="l"/>
            <a:pathLst>
              <a:path h="1447834" w="1516602">
                <a:moveTo>
                  <a:pt x="0" y="0"/>
                </a:moveTo>
                <a:lnTo>
                  <a:pt x="1516602" y="0"/>
                </a:lnTo>
                <a:lnTo>
                  <a:pt x="1516602"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10453537" y="2455644"/>
            <a:ext cx="4856773" cy="3373017"/>
          </a:xfrm>
          <a:custGeom>
            <a:avLst/>
            <a:gdLst/>
            <a:ahLst/>
            <a:cxnLst/>
            <a:rect r="r" b="b" t="t" l="l"/>
            <a:pathLst>
              <a:path h="3373017" w="4856773">
                <a:moveTo>
                  <a:pt x="0" y="0"/>
                </a:moveTo>
                <a:lnTo>
                  <a:pt x="4856773" y="0"/>
                </a:lnTo>
                <a:lnTo>
                  <a:pt x="4856773" y="3373017"/>
                </a:lnTo>
                <a:lnTo>
                  <a:pt x="0" y="3373017"/>
                </a:lnTo>
                <a:lnTo>
                  <a:pt x="0" y="0"/>
                </a:lnTo>
                <a:close/>
              </a:path>
            </a:pathLst>
          </a:custGeom>
          <a:blipFill>
            <a:blip r:embed="rId8"/>
            <a:stretch>
              <a:fillRect l="-178008" t="-152049" r="-117666" b="-68422"/>
            </a:stretch>
          </a:blipFill>
        </p:spPr>
      </p:sp>
      <p:sp>
        <p:nvSpPr>
          <p:cNvPr name="Freeform 10" id="10"/>
          <p:cNvSpPr/>
          <p:nvPr/>
        </p:nvSpPr>
        <p:spPr>
          <a:xfrm flipH="false" flipV="false" rot="0">
            <a:off x="2947659" y="2455644"/>
            <a:ext cx="5077347" cy="3373017"/>
          </a:xfrm>
          <a:custGeom>
            <a:avLst/>
            <a:gdLst/>
            <a:ahLst/>
            <a:cxnLst/>
            <a:rect r="r" b="b" t="t" l="l"/>
            <a:pathLst>
              <a:path h="3373017" w="5077347">
                <a:moveTo>
                  <a:pt x="0" y="0"/>
                </a:moveTo>
                <a:lnTo>
                  <a:pt x="5077346" y="0"/>
                </a:lnTo>
                <a:lnTo>
                  <a:pt x="5077346" y="3373017"/>
                </a:lnTo>
                <a:lnTo>
                  <a:pt x="0" y="3373017"/>
                </a:lnTo>
                <a:lnTo>
                  <a:pt x="0" y="0"/>
                </a:lnTo>
                <a:close/>
              </a:path>
            </a:pathLst>
          </a:custGeom>
          <a:blipFill>
            <a:blip r:embed="rId9"/>
            <a:stretch>
              <a:fillRect l="-175745" t="-160090" r="-119929" b="-74935"/>
            </a:stretch>
          </a:blipFill>
        </p:spPr>
      </p:sp>
      <p:sp>
        <p:nvSpPr>
          <p:cNvPr name="TextBox 11" id="11"/>
          <p:cNvSpPr txBox="true"/>
          <p:nvPr/>
        </p:nvSpPr>
        <p:spPr>
          <a:xfrm rot="0">
            <a:off x="1531425" y="1160244"/>
            <a:ext cx="15225150" cy="10953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Material input terbanyak di semua sektor dan di sektor Power Plant adalah Feedwater.</a:t>
            </a:r>
          </a:p>
        </p:txBody>
      </p:sp>
      <p:sp>
        <p:nvSpPr>
          <p:cNvPr name="TextBox 12" id="12"/>
          <p:cNvSpPr txBox="true"/>
          <p:nvPr/>
        </p:nvSpPr>
        <p:spPr>
          <a:xfrm rot="0">
            <a:off x="1531425" y="6274821"/>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material input terbanyak adalah </a:t>
            </a:r>
            <a:r>
              <a:rPr lang="en-US" sz="2000">
                <a:solidFill>
                  <a:srgbClr val="1C2C1C"/>
                </a:solidFill>
                <a:latin typeface="Assistant Bold"/>
              </a:rPr>
              <a:t>Feedwater dengan  19,7 triliun</a:t>
            </a:r>
            <a:r>
              <a:rPr lang="en-US" sz="2000">
                <a:solidFill>
                  <a:srgbClr val="1C2C1C"/>
                </a:solidFill>
                <a:latin typeface="Assistant"/>
              </a:rPr>
              <a:t> output amount, diikuti oleh </a:t>
            </a:r>
            <a:r>
              <a:rPr lang="en-US" sz="2000">
                <a:solidFill>
                  <a:srgbClr val="1C2C1C"/>
                </a:solidFill>
                <a:latin typeface="Assistant Bold"/>
              </a:rPr>
              <a:t>Jumlah Air Masuk sebesar 3,5 triliun</a:t>
            </a:r>
            <a:r>
              <a:rPr lang="en-US" sz="2000">
                <a:solidFill>
                  <a:srgbClr val="1C2C1C"/>
                </a:solidFill>
                <a:latin typeface="Assistant"/>
              </a:rPr>
              <a:t>, </a:t>
            </a:r>
            <a:r>
              <a:rPr lang="en-US" sz="2000">
                <a:solidFill>
                  <a:srgbClr val="1C2C1C"/>
                </a:solidFill>
                <a:latin typeface="Assistant Bold"/>
              </a:rPr>
              <a:t>Bottom Ash sebesar  76,2 miliar</a:t>
            </a:r>
            <a:r>
              <a:rPr lang="en-US" sz="2000">
                <a:solidFill>
                  <a:srgbClr val="1C2C1C"/>
                </a:solidFill>
                <a:latin typeface="Assistant"/>
              </a:rPr>
              <a:t>, </a:t>
            </a:r>
            <a:r>
              <a:rPr lang="en-US" sz="2000">
                <a:solidFill>
                  <a:srgbClr val="1C2C1C"/>
                </a:solidFill>
                <a:latin typeface="Assistant Bold"/>
              </a:rPr>
              <a:t>Material Tanah sebesar 68,2 miliar</a:t>
            </a:r>
            <a:r>
              <a:rPr lang="en-US" sz="2000">
                <a:solidFill>
                  <a:srgbClr val="1C2C1C"/>
                </a:solidFill>
                <a:latin typeface="Assistant"/>
              </a:rPr>
              <a:t>, serta entitas dengan output amount terkecil adalah </a:t>
            </a:r>
            <a:r>
              <a:rPr lang="en-US" sz="2000">
                <a:solidFill>
                  <a:srgbClr val="1C2C1C"/>
                </a:solidFill>
                <a:latin typeface="Assistant Bold"/>
              </a:rPr>
              <a:t>Fly Ash dengan 65,5 miliar</a:t>
            </a:r>
            <a:r>
              <a:rPr lang="en-US" sz="2000">
                <a:solidFill>
                  <a:srgbClr val="1C2C1C"/>
                </a:solidFill>
                <a:latin typeface="Assistant"/>
              </a:rPr>
              <a:t> output amount.</a:t>
            </a:r>
          </a:p>
        </p:txBody>
      </p:sp>
      <p:sp>
        <p:nvSpPr>
          <p:cNvPr name="TextBox 13" id="13"/>
          <p:cNvSpPr txBox="true"/>
          <p:nvPr/>
        </p:nvSpPr>
        <p:spPr>
          <a:xfrm rot="0">
            <a:off x="9634016" y="6274821"/>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material input terbanyak adalah </a:t>
            </a:r>
            <a:r>
              <a:rPr lang="en-US" sz="2000">
                <a:solidFill>
                  <a:srgbClr val="1C2C1C"/>
                </a:solidFill>
                <a:latin typeface="Assistant Bold"/>
              </a:rPr>
              <a:t>Feedwater dengan  19,7 triliun</a:t>
            </a:r>
            <a:r>
              <a:rPr lang="en-US" sz="2000">
                <a:solidFill>
                  <a:srgbClr val="1C2C1C"/>
                </a:solidFill>
                <a:latin typeface="Assistant"/>
              </a:rPr>
              <a:t> output amount, diikuti oleh </a:t>
            </a:r>
            <a:r>
              <a:rPr lang="en-US" sz="2000">
                <a:solidFill>
                  <a:srgbClr val="1C2C1C"/>
                </a:solidFill>
                <a:latin typeface="Assistant Bold"/>
              </a:rPr>
              <a:t>Jumlah Air Masuk sebesar 3,5 triliun</a:t>
            </a:r>
            <a:r>
              <a:rPr lang="en-US" sz="2000">
                <a:solidFill>
                  <a:srgbClr val="1C2C1C"/>
                </a:solidFill>
                <a:latin typeface="Assistant"/>
              </a:rPr>
              <a:t>, </a:t>
            </a:r>
            <a:r>
              <a:rPr lang="en-US" sz="2000">
                <a:solidFill>
                  <a:srgbClr val="1C2C1C"/>
                </a:solidFill>
                <a:latin typeface="Assistant Bold"/>
              </a:rPr>
              <a:t>Bottom Ash sebesar  76,2 miliar</a:t>
            </a:r>
            <a:r>
              <a:rPr lang="en-US" sz="2000">
                <a:solidFill>
                  <a:srgbClr val="1C2C1C"/>
                </a:solidFill>
                <a:latin typeface="Assistant"/>
              </a:rPr>
              <a:t>, </a:t>
            </a:r>
            <a:r>
              <a:rPr lang="en-US" sz="2000">
                <a:solidFill>
                  <a:srgbClr val="1C2C1C"/>
                </a:solidFill>
                <a:latin typeface="Assistant Bold"/>
              </a:rPr>
              <a:t>Fly Ash sebesar 65,5 miliar</a:t>
            </a:r>
            <a:r>
              <a:rPr lang="en-US" sz="2000">
                <a:solidFill>
                  <a:srgbClr val="1C2C1C"/>
                </a:solidFill>
                <a:latin typeface="Assistant"/>
              </a:rPr>
              <a:t>, serta entitas dengan output amount terkecil adalah </a:t>
            </a:r>
            <a:r>
              <a:rPr lang="en-US" sz="2000">
                <a:solidFill>
                  <a:srgbClr val="1C2C1C"/>
                </a:solidFill>
                <a:latin typeface="Assistant Bold"/>
              </a:rPr>
              <a:t>Thermal Energy dengan 23,7 miliar</a:t>
            </a:r>
            <a:r>
              <a:rPr lang="en-US" sz="2000">
                <a:solidFill>
                  <a:srgbClr val="1C2C1C"/>
                </a:solidFill>
                <a:latin typeface="Assistant"/>
              </a:rPr>
              <a:t> output amount.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426200" cy="1078800"/>
            <a:chOff x="0" y="0"/>
            <a:chExt cx="1901600" cy="1438400"/>
          </a:xfrm>
        </p:grpSpPr>
        <p:sp>
          <p:nvSpPr>
            <p:cNvPr name="Freeform 3" id="3"/>
            <p:cNvSpPr/>
            <p:nvPr/>
          </p:nvSpPr>
          <p:spPr>
            <a:xfrm flipH="false" flipV="false" rot="0">
              <a:off x="0" y="0"/>
              <a:ext cx="1901571" cy="1438402"/>
            </a:xfrm>
            <a:custGeom>
              <a:avLst/>
              <a:gdLst/>
              <a:ahLst/>
              <a:cxnLst/>
              <a:rect r="r" b="b" t="t" l="l"/>
              <a:pathLst>
                <a:path h="1438402" w="1901571">
                  <a:moveTo>
                    <a:pt x="0" y="0"/>
                  </a:moveTo>
                  <a:lnTo>
                    <a:pt x="1901571" y="0"/>
                  </a:lnTo>
                  <a:lnTo>
                    <a:pt x="1901571" y="1438402"/>
                  </a:lnTo>
                  <a:lnTo>
                    <a:pt x="0" y="1438402"/>
                  </a:lnTo>
                  <a:close/>
                </a:path>
              </a:pathLst>
            </a:custGeom>
            <a:solidFill>
              <a:srgbClr val="1C2C1C"/>
            </a:solidFill>
          </p:spPr>
        </p:sp>
      </p:grpSp>
      <p:sp>
        <p:nvSpPr>
          <p:cNvPr name="AutoShape 4" id="4"/>
          <p:cNvSpPr/>
          <p:nvPr/>
        </p:nvSpPr>
        <p:spPr>
          <a:xfrm>
            <a:off x="-105825" y="8815364"/>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16153176" y="8839176"/>
            <a:ext cx="1724524" cy="1447834"/>
          </a:xfrm>
          <a:custGeom>
            <a:avLst/>
            <a:gdLst/>
            <a:ahLst/>
            <a:cxnLst/>
            <a:rect r="r" b="b" t="t" l="l"/>
            <a:pathLst>
              <a:path h="1447834" w="1724524">
                <a:moveTo>
                  <a:pt x="0" y="0"/>
                </a:moveTo>
                <a:lnTo>
                  <a:pt x="1724524" y="0"/>
                </a:lnTo>
                <a:lnTo>
                  <a:pt x="1724524"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10686282" y="2670802"/>
            <a:ext cx="4654059" cy="3126920"/>
          </a:xfrm>
          <a:custGeom>
            <a:avLst/>
            <a:gdLst/>
            <a:ahLst/>
            <a:cxnLst/>
            <a:rect r="r" b="b" t="t" l="l"/>
            <a:pathLst>
              <a:path h="3126920" w="4654059">
                <a:moveTo>
                  <a:pt x="0" y="0"/>
                </a:moveTo>
                <a:lnTo>
                  <a:pt x="4654059" y="0"/>
                </a:lnTo>
                <a:lnTo>
                  <a:pt x="4654059" y="3126920"/>
                </a:lnTo>
                <a:lnTo>
                  <a:pt x="0" y="3126920"/>
                </a:lnTo>
                <a:lnTo>
                  <a:pt x="0" y="0"/>
                </a:lnTo>
                <a:close/>
              </a:path>
            </a:pathLst>
          </a:custGeom>
          <a:blipFill>
            <a:blip r:embed="rId8"/>
            <a:stretch>
              <a:fillRect l="-176499" t="-158293" r="-119174" b="-72972"/>
            </a:stretch>
          </a:blipFill>
        </p:spPr>
      </p:sp>
      <p:sp>
        <p:nvSpPr>
          <p:cNvPr name="Freeform 10" id="10"/>
          <p:cNvSpPr/>
          <p:nvPr/>
        </p:nvSpPr>
        <p:spPr>
          <a:xfrm flipH="false" flipV="false" rot="0">
            <a:off x="2958225" y="2670802"/>
            <a:ext cx="4691268" cy="3126920"/>
          </a:xfrm>
          <a:custGeom>
            <a:avLst/>
            <a:gdLst/>
            <a:ahLst/>
            <a:cxnLst/>
            <a:rect r="r" b="b" t="t" l="l"/>
            <a:pathLst>
              <a:path h="3126920" w="4691268">
                <a:moveTo>
                  <a:pt x="0" y="0"/>
                </a:moveTo>
                <a:lnTo>
                  <a:pt x="4691268" y="0"/>
                </a:lnTo>
                <a:lnTo>
                  <a:pt x="4691268" y="3126920"/>
                </a:lnTo>
                <a:lnTo>
                  <a:pt x="0" y="3126920"/>
                </a:lnTo>
                <a:lnTo>
                  <a:pt x="0" y="0"/>
                </a:lnTo>
                <a:close/>
              </a:path>
            </a:pathLst>
          </a:custGeom>
          <a:blipFill>
            <a:blip r:embed="rId9"/>
            <a:stretch>
              <a:fillRect l="-173681" t="-194349" r="-119031" b="-37063"/>
            </a:stretch>
          </a:blipFill>
        </p:spPr>
      </p:sp>
      <p:sp>
        <p:nvSpPr>
          <p:cNvPr name="TextBox 11" id="11"/>
          <p:cNvSpPr txBox="true"/>
          <p:nvPr/>
        </p:nvSpPr>
        <p:spPr>
          <a:xfrm rot="0">
            <a:off x="1531425" y="1160244"/>
            <a:ext cx="15225150" cy="1095375"/>
          </a:xfrm>
          <a:prstGeom prst="rect">
            <a:avLst/>
          </a:prstGeom>
        </p:spPr>
        <p:txBody>
          <a:bodyPr anchor="t" rtlCol="false" tIns="0" lIns="0" bIns="0" rIns="0">
            <a:spAutoFit/>
          </a:bodyPr>
          <a:lstStyle/>
          <a:p>
            <a:pPr algn="just">
              <a:lnSpc>
                <a:spcPts val="4200"/>
              </a:lnSpc>
            </a:pPr>
            <a:r>
              <a:rPr lang="en-US" sz="3500">
                <a:solidFill>
                  <a:srgbClr val="466845"/>
                </a:solidFill>
                <a:latin typeface="Arimo Bold"/>
              </a:rPr>
              <a:t>Material input terbanyak di sektor Oil &amp; Gas Distribution adalah Petreoleum dan di sektor Mining adalah Material Tanah.</a:t>
            </a:r>
          </a:p>
        </p:txBody>
      </p:sp>
      <p:sp>
        <p:nvSpPr>
          <p:cNvPr name="TextBox 12" id="12"/>
          <p:cNvSpPr txBox="true"/>
          <p:nvPr/>
        </p:nvSpPr>
        <p:spPr>
          <a:xfrm rot="0">
            <a:off x="1531425" y="6207297"/>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&amp; Gas Distribution, material input terbanyak adalah </a:t>
            </a:r>
            <a:r>
              <a:rPr lang="en-US" sz="2000">
                <a:solidFill>
                  <a:srgbClr val="1C2C1C"/>
                </a:solidFill>
                <a:latin typeface="Assistant Bold"/>
              </a:rPr>
              <a:t>Petreleum dengan  84,6 juta</a:t>
            </a:r>
            <a:r>
              <a:rPr lang="en-US" sz="2000">
                <a:solidFill>
                  <a:srgbClr val="1C2C1C"/>
                </a:solidFill>
                <a:latin typeface="Assistant"/>
              </a:rPr>
              <a:t> output amount, diikuti oleh </a:t>
            </a:r>
            <a:r>
              <a:rPr lang="en-US" sz="2000">
                <a:solidFill>
                  <a:srgbClr val="1C2C1C"/>
                </a:solidFill>
                <a:latin typeface="Assistant Bold"/>
              </a:rPr>
              <a:t>Feedwater sebesar 8,1 juta</a:t>
            </a:r>
            <a:r>
              <a:rPr lang="en-US" sz="2000">
                <a:solidFill>
                  <a:srgbClr val="1C2C1C"/>
                </a:solidFill>
                <a:latin typeface="Assistant"/>
              </a:rPr>
              <a:t>, </a:t>
            </a:r>
            <a:r>
              <a:rPr lang="en-US" sz="2000">
                <a:solidFill>
                  <a:srgbClr val="1C2C1C"/>
                </a:solidFill>
                <a:latin typeface="Assistant Bold"/>
              </a:rPr>
              <a:t>Wastewater sebesar  1,3 juta</a:t>
            </a:r>
            <a:r>
              <a:rPr lang="en-US" sz="2000">
                <a:solidFill>
                  <a:srgbClr val="1C2C1C"/>
                </a:solidFill>
                <a:latin typeface="Assistant"/>
              </a:rPr>
              <a:t>, </a:t>
            </a:r>
            <a:r>
              <a:rPr lang="en-US" sz="2000">
                <a:solidFill>
                  <a:srgbClr val="1C2C1C"/>
                </a:solidFill>
                <a:latin typeface="Assistant Bold"/>
              </a:rPr>
              <a:t>Waste Lube Oil sebesar 31,1 ribu</a:t>
            </a:r>
            <a:r>
              <a:rPr lang="en-US" sz="2000">
                <a:solidFill>
                  <a:srgbClr val="1C2C1C"/>
                </a:solidFill>
                <a:latin typeface="Assistant"/>
              </a:rPr>
              <a:t>, serta entitas dengan output amount terkecil adalah </a:t>
            </a:r>
            <a:r>
              <a:rPr lang="en-US" sz="2000">
                <a:solidFill>
                  <a:srgbClr val="1C2C1C"/>
                </a:solidFill>
                <a:latin typeface="Assistant Bold"/>
              </a:rPr>
              <a:t>Oil dengan 22,9 ribu</a:t>
            </a:r>
            <a:r>
              <a:rPr lang="en-US" sz="2000">
                <a:solidFill>
                  <a:srgbClr val="1C2C1C"/>
                </a:solidFill>
                <a:latin typeface="Assistant"/>
              </a:rPr>
              <a:t> output amount.</a:t>
            </a:r>
          </a:p>
        </p:txBody>
      </p:sp>
      <p:sp>
        <p:nvSpPr>
          <p:cNvPr name="TextBox 13" id="13"/>
          <p:cNvSpPr txBox="true"/>
          <p:nvPr/>
        </p:nvSpPr>
        <p:spPr>
          <a:xfrm rot="0">
            <a:off x="9634016" y="6207297"/>
            <a:ext cx="712255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material input terbanyak adalah </a:t>
            </a:r>
            <a:r>
              <a:rPr lang="en-US" sz="2000">
                <a:solidFill>
                  <a:srgbClr val="1C2C1C"/>
                </a:solidFill>
                <a:latin typeface="Assistant Bold"/>
              </a:rPr>
              <a:t>Material Tanah dengan  68,2 miliar</a:t>
            </a:r>
            <a:r>
              <a:rPr lang="en-US" sz="2000">
                <a:solidFill>
                  <a:srgbClr val="1C2C1C"/>
                </a:solidFill>
                <a:latin typeface="Assistant"/>
              </a:rPr>
              <a:t> output amount, diikuti oleh </a:t>
            </a:r>
            <a:r>
              <a:rPr lang="en-US" sz="2000">
                <a:solidFill>
                  <a:srgbClr val="1C2C1C"/>
                </a:solidFill>
                <a:latin typeface="Assistant Bold"/>
              </a:rPr>
              <a:t>Tin sebesar 15,8 miliar</a:t>
            </a:r>
            <a:r>
              <a:rPr lang="en-US" sz="2000">
                <a:solidFill>
                  <a:srgbClr val="1C2C1C"/>
                </a:solidFill>
                <a:latin typeface="Assistant"/>
              </a:rPr>
              <a:t>, </a:t>
            </a:r>
            <a:r>
              <a:rPr lang="en-US" sz="2000">
                <a:solidFill>
                  <a:srgbClr val="1C2C1C"/>
                </a:solidFill>
                <a:latin typeface="Assistant Bold"/>
              </a:rPr>
              <a:t>Feedwater sebesar  15,3 miliar, Ore dengan 7,7 miliar</a:t>
            </a:r>
            <a:r>
              <a:rPr lang="en-US" sz="2000">
                <a:solidFill>
                  <a:srgbClr val="1C2C1C"/>
                </a:solidFill>
                <a:latin typeface="Assistant"/>
              </a:rPr>
              <a:t>, serta entitas dengan output amount terkecil adalah </a:t>
            </a:r>
            <a:r>
              <a:rPr lang="en-US" sz="2000">
                <a:solidFill>
                  <a:srgbClr val="1C2C1C"/>
                </a:solidFill>
                <a:latin typeface="Assistant Bold"/>
              </a:rPr>
              <a:t>Ore Mineral Processing dengan 4 miliar </a:t>
            </a:r>
            <a:r>
              <a:rPr lang="en-US" sz="2000">
                <a:solidFill>
                  <a:srgbClr val="1C2C1C"/>
                </a:solidFill>
                <a:latin typeface="Assistant"/>
              </a:rPr>
              <a:t>output amount.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1593" y="9725025"/>
            <a:ext cx="3037035" cy="867724"/>
          </a:xfrm>
          <a:custGeom>
            <a:avLst/>
            <a:gdLst/>
            <a:ahLst/>
            <a:cxnLst/>
            <a:rect r="r" b="b" t="t" l="l"/>
            <a:pathLst>
              <a:path h="867724" w="3037035">
                <a:moveTo>
                  <a:pt x="0" y="0"/>
                </a:moveTo>
                <a:lnTo>
                  <a:pt x="3037036" y="0"/>
                </a:lnTo>
                <a:lnTo>
                  <a:pt x="3037036"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52715" y="8839200"/>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28700" y="174998"/>
            <a:ext cx="16230600" cy="1078409"/>
            <a:chOff x="0" y="0"/>
            <a:chExt cx="21640800" cy="1437878"/>
          </a:xfrm>
        </p:grpSpPr>
        <p:sp>
          <p:nvSpPr>
            <p:cNvPr name="Freeform 8" id="8"/>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9" id="9"/>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0" id="10"/>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sp>
        <p:nvSpPr>
          <p:cNvPr name="Freeform 11" id="11"/>
          <p:cNvSpPr/>
          <p:nvPr/>
        </p:nvSpPr>
        <p:spPr>
          <a:xfrm flipH="false" flipV="false" rot="0">
            <a:off x="-994256" y="7405621"/>
            <a:ext cx="1988511" cy="3191008"/>
          </a:xfrm>
          <a:custGeom>
            <a:avLst/>
            <a:gdLst/>
            <a:ahLst/>
            <a:cxnLst/>
            <a:rect r="r" b="b" t="t" l="l"/>
            <a:pathLst>
              <a:path h="3191008" w="1988511">
                <a:moveTo>
                  <a:pt x="0" y="0"/>
                </a:moveTo>
                <a:lnTo>
                  <a:pt x="1988512" y="0"/>
                </a:lnTo>
                <a:lnTo>
                  <a:pt x="1988512" y="3191008"/>
                </a:lnTo>
                <a:lnTo>
                  <a:pt x="0" y="31910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148133" y="2605956"/>
            <a:ext cx="5552152" cy="3597694"/>
          </a:xfrm>
          <a:custGeom>
            <a:avLst/>
            <a:gdLst/>
            <a:ahLst/>
            <a:cxnLst/>
            <a:rect r="r" b="b" t="t" l="l"/>
            <a:pathLst>
              <a:path h="3597694" w="5552152">
                <a:moveTo>
                  <a:pt x="0" y="0"/>
                </a:moveTo>
                <a:lnTo>
                  <a:pt x="5552152" y="0"/>
                </a:lnTo>
                <a:lnTo>
                  <a:pt x="5552152" y="3597694"/>
                </a:lnTo>
                <a:lnTo>
                  <a:pt x="0" y="3597694"/>
                </a:lnTo>
                <a:lnTo>
                  <a:pt x="0" y="0"/>
                </a:lnTo>
                <a:close/>
              </a:path>
            </a:pathLst>
          </a:custGeom>
          <a:blipFill>
            <a:blip r:embed="rId16"/>
            <a:stretch>
              <a:fillRect l="-2016" t="-1698" r="0" b="0"/>
            </a:stretch>
          </a:blipFill>
        </p:spPr>
      </p:sp>
      <p:sp>
        <p:nvSpPr>
          <p:cNvPr name="Freeform 13" id="13"/>
          <p:cNvSpPr/>
          <p:nvPr/>
        </p:nvSpPr>
        <p:spPr>
          <a:xfrm flipH="false" flipV="false" rot="0">
            <a:off x="2440172" y="2605956"/>
            <a:ext cx="5461784" cy="3597694"/>
          </a:xfrm>
          <a:custGeom>
            <a:avLst/>
            <a:gdLst/>
            <a:ahLst/>
            <a:cxnLst/>
            <a:rect r="r" b="b" t="t" l="l"/>
            <a:pathLst>
              <a:path h="3597694" w="5461784">
                <a:moveTo>
                  <a:pt x="0" y="0"/>
                </a:moveTo>
                <a:lnTo>
                  <a:pt x="5461784" y="0"/>
                </a:lnTo>
                <a:lnTo>
                  <a:pt x="5461784" y="3597694"/>
                </a:lnTo>
                <a:lnTo>
                  <a:pt x="0" y="3597694"/>
                </a:lnTo>
                <a:lnTo>
                  <a:pt x="0" y="0"/>
                </a:lnTo>
                <a:close/>
              </a:path>
            </a:pathLst>
          </a:custGeom>
          <a:blipFill>
            <a:blip r:embed="rId17"/>
            <a:stretch>
              <a:fillRect l="0" t="0" r="0" b="0"/>
            </a:stretch>
          </a:blipFill>
        </p:spPr>
      </p:sp>
      <p:sp>
        <p:nvSpPr>
          <p:cNvPr name="TextBox 14" id="14"/>
          <p:cNvSpPr txBox="true"/>
          <p:nvPr/>
        </p:nvSpPr>
        <p:spPr>
          <a:xfrm rot="0">
            <a:off x="1227994" y="1329606"/>
            <a:ext cx="15832013"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Jumlah Input dan Output terbesar bedasarkan kategorinya di semua sektor adalah Material dan Emission.</a:t>
            </a:r>
          </a:p>
        </p:txBody>
      </p:sp>
      <p:sp>
        <p:nvSpPr>
          <p:cNvPr name="TextBox 15" id="15"/>
          <p:cNvSpPr txBox="true"/>
          <p:nvPr/>
        </p:nvSpPr>
        <p:spPr>
          <a:xfrm rot="0">
            <a:off x="1752715" y="6786496"/>
            <a:ext cx="6635144" cy="12287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jumlah input terbesar berdasarkan kategorinya adalah </a:t>
            </a:r>
            <a:r>
              <a:rPr lang="en-US" sz="2000">
                <a:solidFill>
                  <a:srgbClr val="1C2C1C"/>
                </a:solidFill>
                <a:latin typeface="Assistant Bold"/>
              </a:rPr>
              <a:t>Material dengan 23,5 triliun</a:t>
            </a:r>
            <a:r>
              <a:rPr lang="en-US" sz="2000">
                <a:solidFill>
                  <a:srgbClr val="1C2C1C"/>
                </a:solidFill>
                <a:latin typeface="Assistant"/>
              </a:rPr>
              <a:t> input amount,  dan diikuti</a:t>
            </a:r>
            <a:r>
              <a:rPr lang="en-US" sz="2000">
                <a:solidFill>
                  <a:srgbClr val="1C2C1C"/>
                </a:solidFill>
                <a:latin typeface="Assistant Bold"/>
              </a:rPr>
              <a:t> </a:t>
            </a:r>
            <a:r>
              <a:rPr lang="en-US" sz="2000">
                <a:solidFill>
                  <a:srgbClr val="1C2C1C"/>
                </a:solidFill>
                <a:latin typeface="Assistant"/>
              </a:rPr>
              <a:t>oleh</a:t>
            </a:r>
            <a:r>
              <a:rPr lang="en-US" sz="2000">
                <a:solidFill>
                  <a:srgbClr val="1C2C1C"/>
                </a:solidFill>
                <a:latin typeface="Assistant Bold"/>
              </a:rPr>
              <a:t> Energy sebesar 2,7 triliun</a:t>
            </a:r>
            <a:r>
              <a:rPr lang="en-US" sz="2000">
                <a:solidFill>
                  <a:srgbClr val="1C2C1C"/>
                </a:solidFill>
                <a:latin typeface="Assistant"/>
              </a:rPr>
              <a:t> input amount.</a:t>
            </a:r>
          </a:p>
        </p:txBody>
      </p:sp>
      <p:sp>
        <p:nvSpPr>
          <p:cNvPr name="TextBox 16" id="16"/>
          <p:cNvSpPr txBox="true"/>
          <p:nvPr/>
        </p:nvSpPr>
        <p:spPr>
          <a:xfrm rot="0">
            <a:off x="9937447" y="6786496"/>
            <a:ext cx="712255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jumlah output terbesar berdasarkan kategorinya adalah </a:t>
            </a:r>
            <a:r>
              <a:rPr lang="en-US" sz="2000">
                <a:solidFill>
                  <a:srgbClr val="1C2C1C"/>
                </a:solidFill>
                <a:latin typeface="Assistant Bold"/>
              </a:rPr>
              <a:t>Emission dengan 58 triliun</a:t>
            </a:r>
            <a:r>
              <a:rPr lang="en-US" sz="2000">
                <a:solidFill>
                  <a:srgbClr val="1C2C1C"/>
                </a:solidFill>
                <a:latin typeface="Assistant"/>
              </a:rPr>
              <a:t> output amount , diikuti oleh </a:t>
            </a:r>
            <a:r>
              <a:rPr lang="en-US" sz="2000">
                <a:solidFill>
                  <a:srgbClr val="1C2C1C"/>
                </a:solidFill>
                <a:latin typeface="Assistant Bold"/>
              </a:rPr>
              <a:t>Waste sebesar 27,5 triliun</a:t>
            </a:r>
            <a:r>
              <a:rPr lang="en-US" sz="2000">
                <a:solidFill>
                  <a:srgbClr val="1C2C1C"/>
                </a:solidFill>
                <a:latin typeface="Assistant"/>
              </a:rPr>
              <a:t> output amount, serta entitas dengan output amount terkecil adalah </a:t>
            </a:r>
            <a:r>
              <a:rPr lang="en-US" sz="2000">
                <a:solidFill>
                  <a:srgbClr val="1C2C1C"/>
                </a:solidFill>
                <a:latin typeface="Assistant Bold"/>
              </a:rPr>
              <a:t>Product sebesar 2,7 triliun</a:t>
            </a:r>
            <a:r>
              <a:rPr lang="en-US" sz="2000">
                <a:solidFill>
                  <a:srgbClr val="1C2C1C"/>
                </a:solidFill>
                <a:latin typeface="Assistant"/>
              </a:rPr>
              <a:t> output amount.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1593" y="9725025"/>
            <a:ext cx="3037035" cy="867724"/>
          </a:xfrm>
          <a:custGeom>
            <a:avLst/>
            <a:gdLst/>
            <a:ahLst/>
            <a:cxnLst/>
            <a:rect r="r" b="b" t="t" l="l"/>
            <a:pathLst>
              <a:path h="867724" w="3037035">
                <a:moveTo>
                  <a:pt x="0" y="0"/>
                </a:moveTo>
                <a:lnTo>
                  <a:pt x="3037036" y="0"/>
                </a:lnTo>
                <a:lnTo>
                  <a:pt x="3037036"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985554" y="9001125"/>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28700" y="174998"/>
            <a:ext cx="16230600" cy="1078409"/>
            <a:chOff x="0" y="0"/>
            <a:chExt cx="21640800" cy="1437878"/>
          </a:xfrm>
        </p:grpSpPr>
        <p:sp>
          <p:nvSpPr>
            <p:cNvPr name="Freeform 8" id="8"/>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9" id="9"/>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0" id="10"/>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sp>
        <p:nvSpPr>
          <p:cNvPr name="Freeform 11" id="11"/>
          <p:cNvSpPr/>
          <p:nvPr/>
        </p:nvSpPr>
        <p:spPr>
          <a:xfrm flipH="false" flipV="false" rot="0">
            <a:off x="2648553" y="2453556"/>
            <a:ext cx="5551336" cy="3677541"/>
          </a:xfrm>
          <a:custGeom>
            <a:avLst/>
            <a:gdLst/>
            <a:ahLst/>
            <a:cxnLst/>
            <a:rect r="r" b="b" t="t" l="l"/>
            <a:pathLst>
              <a:path h="3677541" w="5551336">
                <a:moveTo>
                  <a:pt x="0" y="0"/>
                </a:moveTo>
                <a:lnTo>
                  <a:pt x="5551336" y="0"/>
                </a:lnTo>
                <a:lnTo>
                  <a:pt x="5551336" y="3677542"/>
                </a:lnTo>
                <a:lnTo>
                  <a:pt x="0" y="3677542"/>
                </a:lnTo>
                <a:lnTo>
                  <a:pt x="0" y="0"/>
                </a:lnTo>
                <a:close/>
              </a:path>
            </a:pathLst>
          </a:custGeom>
          <a:blipFill>
            <a:blip r:embed="rId14"/>
            <a:stretch>
              <a:fillRect l="0" t="0" r="0" b="0"/>
            </a:stretch>
          </a:blipFill>
        </p:spPr>
      </p:sp>
      <p:sp>
        <p:nvSpPr>
          <p:cNvPr name="Freeform 12" id="12"/>
          <p:cNvSpPr/>
          <p:nvPr/>
        </p:nvSpPr>
        <p:spPr>
          <a:xfrm flipH="false" flipV="false" rot="0">
            <a:off x="10338075" y="2453556"/>
            <a:ext cx="5657756" cy="3677541"/>
          </a:xfrm>
          <a:custGeom>
            <a:avLst/>
            <a:gdLst/>
            <a:ahLst/>
            <a:cxnLst/>
            <a:rect r="r" b="b" t="t" l="l"/>
            <a:pathLst>
              <a:path h="3677541" w="5657756">
                <a:moveTo>
                  <a:pt x="0" y="0"/>
                </a:moveTo>
                <a:lnTo>
                  <a:pt x="5657756" y="0"/>
                </a:lnTo>
                <a:lnTo>
                  <a:pt x="5657756" y="3677542"/>
                </a:lnTo>
                <a:lnTo>
                  <a:pt x="0" y="3677542"/>
                </a:lnTo>
                <a:lnTo>
                  <a:pt x="0" y="0"/>
                </a:lnTo>
                <a:close/>
              </a:path>
            </a:pathLst>
          </a:custGeom>
          <a:blipFill>
            <a:blip r:embed="rId15"/>
            <a:stretch>
              <a:fillRect l="0" t="0" r="0" b="0"/>
            </a:stretch>
          </a:blipFill>
        </p:spPr>
      </p:sp>
      <p:sp>
        <p:nvSpPr>
          <p:cNvPr name="TextBox 13" id="13"/>
          <p:cNvSpPr txBox="true"/>
          <p:nvPr/>
        </p:nvSpPr>
        <p:spPr>
          <a:xfrm rot="0">
            <a:off x="1153542" y="1329606"/>
            <a:ext cx="15626785"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Jumlah Input dan Output terbesar bedasarkan kategorinya di sektor Power Plant adalah Material dan Emission.</a:t>
            </a:r>
          </a:p>
        </p:txBody>
      </p:sp>
      <p:sp>
        <p:nvSpPr>
          <p:cNvPr name="TextBox 14" id="14"/>
          <p:cNvSpPr txBox="true"/>
          <p:nvPr/>
        </p:nvSpPr>
        <p:spPr>
          <a:xfrm rot="0">
            <a:off x="1752715" y="6786496"/>
            <a:ext cx="7122559" cy="12287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jumlah input terbesar berdasarkan kategorinya adalah </a:t>
            </a:r>
            <a:r>
              <a:rPr lang="en-US" sz="2000">
                <a:solidFill>
                  <a:srgbClr val="1C2C1C"/>
                </a:solidFill>
                <a:latin typeface="Assistant Bold"/>
              </a:rPr>
              <a:t>Material dengan 23,4 triliun </a:t>
            </a:r>
            <a:r>
              <a:rPr lang="en-US" sz="2000">
                <a:solidFill>
                  <a:srgbClr val="1C2C1C"/>
                </a:solidFill>
                <a:latin typeface="Assistant"/>
              </a:rPr>
              <a:t>input amount,  dan diikuti oleh </a:t>
            </a:r>
            <a:r>
              <a:rPr lang="en-US" sz="2000">
                <a:solidFill>
                  <a:srgbClr val="1C2C1C"/>
                </a:solidFill>
                <a:latin typeface="Assistant Bold"/>
              </a:rPr>
              <a:t>Energy sebesar 2,6 triliun</a:t>
            </a:r>
            <a:r>
              <a:rPr lang="en-US" sz="2000">
                <a:solidFill>
                  <a:srgbClr val="1C2C1C"/>
                </a:solidFill>
                <a:latin typeface="Assistant"/>
              </a:rPr>
              <a:t> input amount.</a:t>
            </a:r>
          </a:p>
        </p:txBody>
      </p:sp>
      <p:sp>
        <p:nvSpPr>
          <p:cNvPr name="TextBox 15" id="15"/>
          <p:cNvSpPr txBox="true"/>
          <p:nvPr/>
        </p:nvSpPr>
        <p:spPr>
          <a:xfrm rot="0">
            <a:off x="9937447" y="6786496"/>
            <a:ext cx="712255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jumlah output terbesar berdasarkan kategorinya adalah </a:t>
            </a:r>
            <a:r>
              <a:rPr lang="en-US" sz="2000">
                <a:solidFill>
                  <a:srgbClr val="1C2C1C"/>
                </a:solidFill>
                <a:latin typeface="Assistant Bold"/>
              </a:rPr>
              <a:t>Emission dengan 57,9 triliun</a:t>
            </a:r>
            <a:r>
              <a:rPr lang="en-US" sz="2000">
                <a:solidFill>
                  <a:srgbClr val="1C2C1C"/>
                </a:solidFill>
                <a:latin typeface="Assistant"/>
              </a:rPr>
              <a:t> output amount , diikuti oleh </a:t>
            </a:r>
            <a:r>
              <a:rPr lang="en-US" sz="2000">
                <a:solidFill>
                  <a:srgbClr val="1C2C1C"/>
                </a:solidFill>
                <a:latin typeface="Assistant Bold"/>
              </a:rPr>
              <a:t>Waste sebesar 27,3 triliun</a:t>
            </a:r>
            <a:r>
              <a:rPr lang="en-US" sz="2000">
                <a:solidFill>
                  <a:srgbClr val="1C2C1C"/>
                </a:solidFill>
                <a:latin typeface="Assistant"/>
              </a:rPr>
              <a:t> output amount , serta entitas dengan output amount terkecil adalah  </a:t>
            </a:r>
            <a:r>
              <a:rPr lang="en-US" sz="2000">
                <a:solidFill>
                  <a:srgbClr val="1C2C1C"/>
                </a:solidFill>
                <a:latin typeface="Assistant Bold"/>
              </a:rPr>
              <a:t>Product sebesar 2,6 triliun </a:t>
            </a:r>
            <a:r>
              <a:rPr lang="en-US" sz="2000">
                <a:solidFill>
                  <a:srgbClr val="1C2C1C"/>
                </a:solidFill>
                <a:latin typeface="Assistant"/>
              </a:rPr>
              <a:t>output amount.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725025"/>
            <a:ext cx="18288000" cy="561975"/>
            <a:chOff x="0" y="0"/>
            <a:chExt cx="24384000" cy="749300"/>
          </a:xfrm>
        </p:grpSpPr>
        <p:sp>
          <p:nvSpPr>
            <p:cNvPr name="Freeform 3" id="3"/>
            <p:cNvSpPr/>
            <p:nvPr/>
          </p:nvSpPr>
          <p:spPr>
            <a:xfrm flipH="false" flipV="false" rot="0">
              <a:off x="0" y="0"/>
              <a:ext cx="24384000" cy="749302"/>
            </a:xfrm>
            <a:custGeom>
              <a:avLst/>
              <a:gdLst/>
              <a:ahLst/>
              <a:cxnLst/>
              <a:rect r="r" b="b" t="t" l="l"/>
              <a:pathLst>
                <a:path h="749302" w="24384000">
                  <a:moveTo>
                    <a:pt x="0" y="0"/>
                  </a:moveTo>
                  <a:lnTo>
                    <a:pt x="24384000" y="0"/>
                  </a:lnTo>
                  <a:lnTo>
                    <a:pt x="24384000" y="749302"/>
                  </a:lnTo>
                  <a:lnTo>
                    <a:pt x="0" y="749302"/>
                  </a:lnTo>
                  <a:close/>
                </a:path>
              </a:pathLst>
            </a:custGeom>
            <a:solidFill>
              <a:srgbClr val="1C2C1C"/>
            </a:solidFill>
          </p:spPr>
        </p:sp>
      </p:grpSp>
      <p:sp>
        <p:nvSpPr>
          <p:cNvPr name="AutoShape 4" id="4"/>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474270" y="8223250"/>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0" y="9424989"/>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9700" y="8277225"/>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028700" y="174998"/>
            <a:ext cx="16230600" cy="1078409"/>
            <a:chOff x="0" y="0"/>
            <a:chExt cx="21640800" cy="1437878"/>
          </a:xfrm>
        </p:grpSpPr>
        <p:sp>
          <p:nvSpPr>
            <p:cNvPr name="Freeform 11" id="11"/>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3"/>
              <a:stretch>
                <a:fillRect l="0" t="0" r="0" b="0"/>
              </a:stretch>
            </a:blipFill>
          </p:spPr>
        </p:sp>
        <p:sp>
          <p:nvSpPr>
            <p:cNvPr name="Freeform 12" id="12"/>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4"/>
              <a:stretch>
                <a:fillRect l="0" t="0" r="0" b="0"/>
              </a:stretch>
            </a:blipFill>
          </p:spPr>
        </p:sp>
        <p:sp>
          <p:nvSpPr>
            <p:cNvPr name="Freeform 13" id="13"/>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5"/>
              <a:stretch>
                <a:fillRect l="0" t="0" r="0" b="0"/>
              </a:stretch>
            </a:blipFill>
          </p:spPr>
        </p:sp>
      </p:grpSp>
      <p:sp>
        <p:nvSpPr>
          <p:cNvPr name="Freeform 14" id="14"/>
          <p:cNvSpPr/>
          <p:nvPr/>
        </p:nvSpPr>
        <p:spPr>
          <a:xfrm flipH="false" flipV="false" rot="0">
            <a:off x="2878053" y="2795807"/>
            <a:ext cx="5130212" cy="3529295"/>
          </a:xfrm>
          <a:custGeom>
            <a:avLst/>
            <a:gdLst/>
            <a:ahLst/>
            <a:cxnLst/>
            <a:rect r="r" b="b" t="t" l="l"/>
            <a:pathLst>
              <a:path h="3529295" w="5130212">
                <a:moveTo>
                  <a:pt x="0" y="0"/>
                </a:moveTo>
                <a:lnTo>
                  <a:pt x="5130212" y="0"/>
                </a:lnTo>
                <a:lnTo>
                  <a:pt x="5130212" y="3529295"/>
                </a:lnTo>
                <a:lnTo>
                  <a:pt x="0" y="3529295"/>
                </a:lnTo>
                <a:lnTo>
                  <a:pt x="0" y="0"/>
                </a:lnTo>
                <a:close/>
              </a:path>
            </a:pathLst>
          </a:custGeom>
          <a:blipFill>
            <a:blip r:embed="rId16"/>
            <a:stretch>
              <a:fillRect l="0" t="0" r="0" b="0"/>
            </a:stretch>
          </a:blipFill>
        </p:spPr>
      </p:sp>
      <p:sp>
        <p:nvSpPr>
          <p:cNvPr name="Freeform 15" id="15"/>
          <p:cNvSpPr/>
          <p:nvPr/>
        </p:nvSpPr>
        <p:spPr>
          <a:xfrm flipH="false" flipV="false" rot="0">
            <a:off x="10611125" y="2795807"/>
            <a:ext cx="5522654" cy="3527849"/>
          </a:xfrm>
          <a:custGeom>
            <a:avLst/>
            <a:gdLst/>
            <a:ahLst/>
            <a:cxnLst/>
            <a:rect r="r" b="b" t="t" l="l"/>
            <a:pathLst>
              <a:path h="3527849" w="5522654">
                <a:moveTo>
                  <a:pt x="0" y="0"/>
                </a:moveTo>
                <a:lnTo>
                  <a:pt x="5522654" y="0"/>
                </a:lnTo>
                <a:lnTo>
                  <a:pt x="5522654" y="3527849"/>
                </a:lnTo>
                <a:lnTo>
                  <a:pt x="0" y="3527849"/>
                </a:lnTo>
                <a:lnTo>
                  <a:pt x="0" y="0"/>
                </a:lnTo>
                <a:close/>
              </a:path>
            </a:pathLst>
          </a:custGeom>
          <a:blipFill>
            <a:blip r:embed="rId17"/>
            <a:stretch>
              <a:fillRect l="0" t="0" r="0" b="0"/>
            </a:stretch>
          </a:blipFill>
        </p:spPr>
      </p:sp>
      <p:sp>
        <p:nvSpPr>
          <p:cNvPr name="TextBox 16" id="16"/>
          <p:cNvSpPr txBox="true"/>
          <p:nvPr/>
        </p:nvSpPr>
        <p:spPr>
          <a:xfrm rot="0">
            <a:off x="1416925" y="1329606"/>
            <a:ext cx="15057345"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Jumlah Input dan Output terbesar  berdasarkan Kategorinya di  sektor Oil dan Gas Distribution adalah Energy dan Waste.</a:t>
            </a:r>
          </a:p>
        </p:txBody>
      </p:sp>
      <p:sp>
        <p:nvSpPr>
          <p:cNvPr name="TextBox 17" id="17"/>
          <p:cNvSpPr txBox="true"/>
          <p:nvPr/>
        </p:nvSpPr>
        <p:spPr>
          <a:xfrm rot="0">
            <a:off x="1881879" y="6762602"/>
            <a:ext cx="7122559" cy="12287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dan Gas Distribution , jumlah input terbesar berdasarkan kategorinya adalah </a:t>
            </a:r>
            <a:r>
              <a:rPr lang="en-US" sz="2000">
                <a:solidFill>
                  <a:srgbClr val="1C2C1C"/>
                </a:solidFill>
                <a:latin typeface="Assistant Bold"/>
              </a:rPr>
              <a:t>Energy dengan 101,3 miliar </a:t>
            </a:r>
            <a:r>
              <a:rPr lang="en-US" sz="2000">
                <a:solidFill>
                  <a:srgbClr val="1C2C1C"/>
                </a:solidFill>
                <a:latin typeface="Assistant"/>
              </a:rPr>
              <a:t>input amount</a:t>
            </a:r>
            <a:r>
              <a:rPr lang="en-US" sz="2000">
                <a:solidFill>
                  <a:srgbClr val="1C2C1C"/>
                </a:solidFill>
                <a:latin typeface="Assistant Bold"/>
              </a:rPr>
              <a:t> </a:t>
            </a:r>
            <a:r>
              <a:rPr lang="en-US" sz="2000">
                <a:solidFill>
                  <a:srgbClr val="1C2C1C"/>
                </a:solidFill>
                <a:latin typeface="Assistant"/>
              </a:rPr>
              <a:t>, dan diikuti oleh </a:t>
            </a:r>
            <a:r>
              <a:rPr lang="en-US" sz="2000">
                <a:solidFill>
                  <a:srgbClr val="1C2C1C"/>
                </a:solidFill>
                <a:latin typeface="Assistant Bold"/>
              </a:rPr>
              <a:t> Material sebesar 94,2 juta</a:t>
            </a:r>
            <a:r>
              <a:rPr lang="en-US" sz="2000">
                <a:solidFill>
                  <a:srgbClr val="1C2C1C"/>
                </a:solidFill>
                <a:latin typeface="Assistant"/>
              </a:rPr>
              <a:t> input amount.</a:t>
            </a:r>
          </a:p>
        </p:txBody>
      </p:sp>
      <p:sp>
        <p:nvSpPr>
          <p:cNvPr name="TextBox 18" id="18"/>
          <p:cNvSpPr txBox="true"/>
          <p:nvPr/>
        </p:nvSpPr>
        <p:spPr>
          <a:xfrm rot="0">
            <a:off x="9937447" y="6786496"/>
            <a:ext cx="712255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dan Gas Distribution, jumlah output terbesar berdasarkan kategorinya adalah</a:t>
            </a:r>
            <a:r>
              <a:rPr lang="en-US" sz="2000">
                <a:solidFill>
                  <a:srgbClr val="1C2C1C"/>
                </a:solidFill>
                <a:latin typeface="Assistant Bold"/>
              </a:rPr>
              <a:t> Waste dengan 78,6 miliar </a:t>
            </a:r>
            <a:r>
              <a:rPr lang="en-US" sz="2000">
                <a:solidFill>
                  <a:srgbClr val="1C2C1C"/>
                </a:solidFill>
                <a:latin typeface="Assistant"/>
              </a:rPr>
              <a:t>output amount</a:t>
            </a:r>
            <a:r>
              <a:rPr lang="en-US" sz="2000">
                <a:solidFill>
                  <a:srgbClr val="1C2C1C"/>
                </a:solidFill>
                <a:latin typeface="Assistant Bold"/>
              </a:rPr>
              <a:t> </a:t>
            </a:r>
            <a:r>
              <a:rPr lang="en-US" sz="2000">
                <a:solidFill>
                  <a:srgbClr val="1C2C1C"/>
                </a:solidFill>
                <a:latin typeface="Assistant"/>
              </a:rPr>
              <a:t>, diikuti oleh</a:t>
            </a:r>
            <a:r>
              <a:rPr lang="en-US" sz="2000">
                <a:solidFill>
                  <a:srgbClr val="1C2C1C"/>
                </a:solidFill>
                <a:latin typeface="Assistant Bold"/>
              </a:rPr>
              <a:t> Emission sebesar 3,9</a:t>
            </a:r>
            <a:r>
              <a:rPr lang="en-US" sz="2000">
                <a:solidFill>
                  <a:srgbClr val="1C2C1C"/>
                </a:solidFill>
                <a:latin typeface="Assistant"/>
              </a:rPr>
              <a:t> miliar output amount</a:t>
            </a:r>
            <a:r>
              <a:rPr lang="en-US" sz="2000">
                <a:solidFill>
                  <a:srgbClr val="1C2C1C"/>
                </a:solidFill>
                <a:latin typeface="Assistant Bold"/>
              </a:rPr>
              <a:t> , </a:t>
            </a:r>
            <a:r>
              <a:rPr lang="en-US" sz="2000">
                <a:solidFill>
                  <a:srgbClr val="1C2C1C"/>
                </a:solidFill>
                <a:latin typeface="Assistant"/>
              </a:rPr>
              <a:t>serta entitas dengan</a:t>
            </a:r>
            <a:r>
              <a:rPr lang="en-US" sz="2000">
                <a:solidFill>
                  <a:srgbClr val="1C2C1C"/>
                </a:solidFill>
                <a:latin typeface="Assistant Bold"/>
              </a:rPr>
              <a:t> </a:t>
            </a:r>
            <a:r>
              <a:rPr lang="en-US" sz="2000">
                <a:solidFill>
                  <a:srgbClr val="1C2C1C"/>
                </a:solidFill>
                <a:latin typeface="Assistant"/>
              </a:rPr>
              <a:t>output amount terkecil adalah</a:t>
            </a:r>
            <a:r>
              <a:rPr lang="en-US" sz="2000">
                <a:solidFill>
                  <a:srgbClr val="1C2C1C"/>
                </a:solidFill>
                <a:latin typeface="Assistant Bold"/>
              </a:rPr>
              <a:t> Product sebesar 1,8 miliar </a:t>
            </a:r>
            <a:r>
              <a:rPr lang="en-US" sz="2000">
                <a:solidFill>
                  <a:srgbClr val="1C2C1C"/>
                </a:solidFill>
                <a:latin typeface="Assistant"/>
              </a:rPr>
              <a:t>output amount.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310404" y="2724122"/>
            <a:ext cx="2561738" cy="6484146"/>
          </a:xfrm>
          <a:custGeom>
            <a:avLst/>
            <a:gdLst/>
            <a:ahLst/>
            <a:cxnLst/>
            <a:rect r="r" b="b" t="t" l="l"/>
            <a:pathLst>
              <a:path h="6484146" w="2561738">
                <a:moveTo>
                  <a:pt x="0" y="0"/>
                </a:moveTo>
                <a:lnTo>
                  <a:pt x="2561738" y="0"/>
                </a:lnTo>
                <a:lnTo>
                  <a:pt x="2561738" y="6484146"/>
                </a:lnTo>
                <a:lnTo>
                  <a:pt x="0" y="6484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2040" y="7418612"/>
            <a:ext cx="2800996" cy="1789424"/>
          </a:xfrm>
          <a:custGeom>
            <a:avLst/>
            <a:gdLst/>
            <a:ahLst/>
            <a:cxnLst/>
            <a:rect r="r" b="b" t="t" l="l"/>
            <a:pathLst>
              <a:path h="1789424" w="2800996">
                <a:moveTo>
                  <a:pt x="0" y="0"/>
                </a:moveTo>
                <a:lnTo>
                  <a:pt x="2800996" y="0"/>
                </a:lnTo>
                <a:lnTo>
                  <a:pt x="2800996" y="1789424"/>
                </a:lnTo>
                <a:lnTo>
                  <a:pt x="0" y="1789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03536" y="3329028"/>
            <a:ext cx="4985786" cy="9832376"/>
          </a:xfrm>
          <a:custGeom>
            <a:avLst/>
            <a:gdLst/>
            <a:ahLst/>
            <a:cxnLst/>
            <a:rect r="r" b="b" t="t" l="l"/>
            <a:pathLst>
              <a:path h="9832376" w="4985786">
                <a:moveTo>
                  <a:pt x="0" y="0"/>
                </a:moveTo>
                <a:lnTo>
                  <a:pt x="4985786" y="0"/>
                </a:lnTo>
                <a:lnTo>
                  <a:pt x="4985786" y="9832376"/>
                </a:lnTo>
                <a:lnTo>
                  <a:pt x="0" y="9832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333000" y="7760176"/>
            <a:ext cx="13850526" cy="1447834"/>
          </a:xfrm>
          <a:custGeom>
            <a:avLst/>
            <a:gdLst/>
            <a:ahLst/>
            <a:cxnLst/>
            <a:rect r="r" b="b" t="t" l="l"/>
            <a:pathLst>
              <a:path h="1447834" w="13850526">
                <a:moveTo>
                  <a:pt x="0" y="0"/>
                </a:moveTo>
                <a:lnTo>
                  <a:pt x="13850526" y="0"/>
                </a:lnTo>
                <a:lnTo>
                  <a:pt x="13850526" y="1447834"/>
                </a:lnTo>
                <a:lnTo>
                  <a:pt x="0" y="14478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4121485" y="3814363"/>
            <a:ext cx="13137815" cy="763032"/>
            <a:chOff x="0" y="0"/>
            <a:chExt cx="17517087" cy="1017376"/>
          </a:xfrm>
        </p:grpSpPr>
        <p:grpSp>
          <p:nvGrpSpPr>
            <p:cNvPr name="Group 9" id="9"/>
            <p:cNvGrpSpPr/>
            <p:nvPr/>
          </p:nvGrpSpPr>
          <p:grpSpPr>
            <a:xfrm rot="0">
              <a:off x="0" y="25697"/>
              <a:ext cx="1017469" cy="991679"/>
              <a:chOff x="0" y="0"/>
              <a:chExt cx="286166" cy="278912"/>
            </a:xfrm>
          </p:grpSpPr>
          <p:sp>
            <p:nvSpPr>
              <p:cNvPr name="Freeform 10" id="1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466845"/>
                    </a:solidFill>
                    <a:latin typeface="Nunito Sans Expanded Bold"/>
                  </a:rPr>
                  <a:t>2</a:t>
                </a:r>
              </a:p>
            </p:txBody>
          </p:sp>
        </p:grpSp>
        <p:grpSp>
          <p:nvGrpSpPr>
            <p:cNvPr name="Group 12" id="12"/>
            <p:cNvGrpSpPr/>
            <p:nvPr/>
          </p:nvGrpSpPr>
          <p:grpSpPr>
            <a:xfrm rot="0">
              <a:off x="1563122" y="25697"/>
              <a:ext cx="7562163" cy="991679"/>
              <a:chOff x="0" y="0"/>
              <a:chExt cx="2126876" cy="278912"/>
            </a:xfrm>
          </p:grpSpPr>
          <p:sp>
            <p:nvSpPr>
              <p:cNvPr name="Freeform 13" id="13"/>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USWAH NURKHALIFAH</a:t>
                </a:r>
              </a:p>
            </p:txBody>
          </p:sp>
        </p:grpSp>
        <p:grpSp>
          <p:nvGrpSpPr>
            <p:cNvPr name="Group 15" id="15"/>
            <p:cNvGrpSpPr/>
            <p:nvPr/>
          </p:nvGrpSpPr>
          <p:grpSpPr>
            <a:xfrm rot="0">
              <a:off x="9954924" y="0"/>
              <a:ext cx="7562163" cy="991679"/>
              <a:chOff x="0" y="0"/>
              <a:chExt cx="2126876" cy="278912"/>
            </a:xfrm>
          </p:grpSpPr>
          <p:sp>
            <p:nvSpPr>
              <p:cNvPr name="Freeform 16" id="16"/>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466845"/>
                    </a:solidFill>
                    <a:latin typeface="Nunito Sans Expanded Bold"/>
                  </a:rPr>
                  <a:t>8721712</a:t>
                </a:r>
              </a:p>
            </p:txBody>
          </p:sp>
        </p:grpSp>
      </p:grpSp>
      <p:grpSp>
        <p:nvGrpSpPr>
          <p:cNvPr name="Group 18" id="18"/>
          <p:cNvGrpSpPr/>
          <p:nvPr/>
        </p:nvGrpSpPr>
        <p:grpSpPr>
          <a:xfrm rot="0">
            <a:off x="4082250" y="2748306"/>
            <a:ext cx="13137815" cy="789833"/>
            <a:chOff x="0" y="0"/>
            <a:chExt cx="17517087" cy="1053110"/>
          </a:xfrm>
        </p:grpSpPr>
        <p:grpSp>
          <p:nvGrpSpPr>
            <p:cNvPr name="Group 19" id="19"/>
            <p:cNvGrpSpPr/>
            <p:nvPr/>
          </p:nvGrpSpPr>
          <p:grpSpPr>
            <a:xfrm rot="0">
              <a:off x="0" y="61431"/>
              <a:ext cx="1017469" cy="991679"/>
              <a:chOff x="0" y="0"/>
              <a:chExt cx="286166" cy="278912"/>
            </a:xfrm>
          </p:grpSpPr>
          <p:sp>
            <p:nvSpPr>
              <p:cNvPr name="Freeform 20" id="2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1" id="2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466845"/>
                    </a:solidFill>
                    <a:latin typeface="Nunito Sans Expanded Bold"/>
                  </a:rPr>
                  <a:t>1</a:t>
                </a:r>
              </a:p>
            </p:txBody>
          </p:sp>
        </p:grpSp>
        <p:grpSp>
          <p:nvGrpSpPr>
            <p:cNvPr name="Group 22" id="22"/>
            <p:cNvGrpSpPr/>
            <p:nvPr/>
          </p:nvGrpSpPr>
          <p:grpSpPr>
            <a:xfrm rot="0">
              <a:off x="1479719" y="0"/>
              <a:ext cx="7562163" cy="991679"/>
              <a:chOff x="0" y="0"/>
              <a:chExt cx="2126876" cy="278912"/>
            </a:xfrm>
          </p:grpSpPr>
          <p:sp>
            <p:nvSpPr>
              <p:cNvPr name="Freeform 23" id="23"/>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24" id="2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NI PUTU LENI APRITA SWARI</a:t>
                </a:r>
              </a:p>
            </p:txBody>
          </p:sp>
        </p:grpSp>
        <p:grpSp>
          <p:nvGrpSpPr>
            <p:cNvPr name="Group 25" id="25"/>
            <p:cNvGrpSpPr/>
            <p:nvPr/>
          </p:nvGrpSpPr>
          <p:grpSpPr>
            <a:xfrm rot="0">
              <a:off x="9954924" y="0"/>
              <a:ext cx="7562163" cy="991679"/>
              <a:chOff x="0" y="0"/>
              <a:chExt cx="2126876" cy="278912"/>
            </a:xfrm>
          </p:grpSpPr>
          <p:sp>
            <p:nvSpPr>
              <p:cNvPr name="Freeform 26" id="26"/>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27" id="2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8862617</a:t>
                </a:r>
              </a:p>
            </p:txBody>
          </p:sp>
        </p:grpSp>
      </p:grpSp>
      <p:grpSp>
        <p:nvGrpSpPr>
          <p:cNvPr name="Group 28" id="28"/>
          <p:cNvGrpSpPr/>
          <p:nvPr/>
        </p:nvGrpSpPr>
        <p:grpSpPr>
          <a:xfrm rot="0">
            <a:off x="4121485" y="7016417"/>
            <a:ext cx="13137815" cy="743759"/>
            <a:chOff x="0" y="0"/>
            <a:chExt cx="17517087" cy="991679"/>
          </a:xfrm>
        </p:grpSpPr>
        <p:grpSp>
          <p:nvGrpSpPr>
            <p:cNvPr name="Group 29" id="29"/>
            <p:cNvGrpSpPr/>
            <p:nvPr/>
          </p:nvGrpSpPr>
          <p:grpSpPr>
            <a:xfrm rot="0">
              <a:off x="0" y="0"/>
              <a:ext cx="1017469" cy="991679"/>
              <a:chOff x="0" y="0"/>
              <a:chExt cx="286166" cy="278912"/>
            </a:xfrm>
          </p:grpSpPr>
          <p:sp>
            <p:nvSpPr>
              <p:cNvPr name="Freeform 30" id="3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1" id="3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466845"/>
                    </a:solidFill>
                    <a:latin typeface="Nunito Sans Expanded Bold"/>
                  </a:rPr>
                  <a:t>5</a:t>
                </a:r>
              </a:p>
            </p:txBody>
          </p:sp>
        </p:grpSp>
        <p:grpSp>
          <p:nvGrpSpPr>
            <p:cNvPr name="Group 32" id="32"/>
            <p:cNvGrpSpPr/>
            <p:nvPr/>
          </p:nvGrpSpPr>
          <p:grpSpPr>
            <a:xfrm rot="0">
              <a:off x="1479719" y="0"/>
              <a:ext cx="7562163" cy="991679"/>
              <a:chOff x="0" y="0"/>
              <a:chExt cx="2126876" cy="278912"/>
            </a:xfrm>
          </p:grpSpPr>
          <p:sp>
            <p:nvSpPr>
              <p:cNvPr name="Freeform 33" id="33"/>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34" id="3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TARISA HAFIDZA NABILA</a:t>
                </a:r>
              </a:p>
            </p:txBody>
          </p:sp>
        </p:grpSp>
        <p:grpSp>
          <p:nvGrpSpPr>
            <p:cNvPr name="Group 35" id="35"/>
            <p:cNvGrpSpPr/>
            <p:nvPr/>
          </p:nvGrpSpPr>
          <p:grpSpPr>
            <a:xfrm rot="0">
              <a:off x="9954924" y="0"/>
              <a:ext cx="7562163" cy="991679"/>
              <a:chOff x="0" y="0"/>
              <a:chExt cx="2126876" cy="278912"/>
            </a:xfrm>
          </p:grpSpPr>
          <p:sp>
            <p:nvSpPr>
              <p:cNvPr name="Freeform 36" id="36"/>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37" id="3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9328698</a:t>
                </a:r>
              </a:p>
            </p:txBody>
          </p:sp>
        </p:grpSp>
      </p:grpSp>
      <p:grpSp>
        <p:nvGrpSpPr>
          <p:cNvPr name="Group 38" id="38"/>
          <p:cNvGrpSpPr/>
          <p:nvPr/>
        </p:nvGrpSpPr>
        <p:grpSpPr>
          <a:xfrm rot="0">
            <a:off x="4082250" y="4890334"/>
            <a:ext cx="13137815" cy="773886"/>
            <a:chOff x="0" y="0"/>
            <a:chExt cx="17517087" cy="1031848"/>
          </a:xfrm>
        </p:grpSpPr>
        <p:grpSp>
          <p:nvGrpSpPr>
            <p:cNvPr name="Group 39" id="39"/>
            <p:cNvGrpSpPr/>
            <p:nvPr/>
          </p:nvGrpSpPr>
          <p:grpSpPr>
            <a:xfrm rot="0">
              <a:off x="1563122" y="40169"/>
              <a:ext cx="7562163" cy="991679"/>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HANI UTARI</a:t>
                </a:r>
              </a:p>
            </p:txBody>
          </p:sp>
        </p:grpSp>
        <p:grpSp>
          <p:nvGrpSpPr>
            <p:cNvPr name="Group 42" id="42"/>
            <p:cNvGrpSpPr/>
            <p:nvPr/>
          </p:nvGrpSpPr>
          <p:grpSpPr>
            <a:xfrm rot="0">
              <a:off x="9954924" y="0"/>
              <a:ext cx="7562163" cy="991679"/>
              <a:chOff x="0" y="0"/>
              <a:chExt cx="2126876" cy="278912"/>
            </a:xfrm>
          </p:grpSpPr>
          <p:sp>
            <p:nvSpPr>
              <p:cNvPr name="Freeform 43" id="43"/>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44" id="4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7504814</a:t>
                </a:r>
              </a:p>
            </p:txBody>
          </p:sp>
        </p:grpSp>
        <p:grpSp>
          <p:nvGrpSpPr>
            <p:cNvPr name="Group 45" id="45"/>
            <p:cNvGrpSpPr/>
            <p:nvPr/>
          </p:nvGrpSpPr>
          <p:grpSpPr>
            <a:xfrm rot="0">
              <a:off x="0" y="0"/>
              <a:ext cx="1017469" cy="991679"/>
              <a:chOff x="0" y="0"/>
              <a:chExt cx="286166" cy="278912"/>
            </a:xfrm>
          </p:grpSpPr>
          <p:sp>
            <p:nvSpPr>
              <p:cNvPr name="Freeform 46" id="4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7" id="4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466845"/>
                    </a:solidFill>
                    <a:latin typeface="Nunito Sans Expanded Bold"/>
                  </a:rPr>
                  <a:t>3</a:t>
                </a:r>
              </a:p>
            </p:txBody>
          </p:sp>
        </p:grpSp>
      </p:grpSp>
      <p:grpSp>
        <p:nvGrpSpPr>
          <p:cNvPr name="Group 48" id="48"/>
          <p:cNvGrpSpPr/>
          <p:nvPr/>
        </p:nvGrpSpPr>
        <p:grpSpPr>
          <a:xfrm rot="0">
            <a:off x="4082250" y="5966195"/>
            <a:ext cx="13137815" cy="759964"/>
            <a:chOff x="0" y="0"/>
            <a:chExt cx="17517087" cy="1013285"/>
          </a:xfrm>
        </p:grpSpPr>
        <p:grpSp>
          <p:nvGrpSpPr>
            <p:cNvPr name="Group 49" id="49"/>
            <p:cNvGrpSpPr/>
            <p:nvPr/>
          </p:nvGrpSpPr>
          <p:grpSpPr>
            <a:xfrm rot="0">
              <a:off x="0" y="0"/>
              <a:ext cx="1017469" cy="991679"/>
              <a:chOff x="0" y="0"/>
              <a:chExt cx="286166" cy="278912"/>
            </a:xfrm>
          </p:grpSpPr>
          <p:sp>
            <p:nvSpPr>
              <p:cNvPr name="Freeform 50" id="5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51" id="5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466845"/>
                    </a:solidFill>
                    <a:latin typeface="Nunito Sans Expanded Bold"/>
                  </a:rPr>
                  <a:t>4</a:t>
                </a:r>
              </a:p>
            </p:txBody>
          </p:sp>
        </p:grpSp>
        <p:grpSp>
          <p:nvGrpSpPr>
            <p:cNvPr name="Group 52" id="52"/>
            <p:cNvGrpSpPr/>
            <p:nvPr/>
          </p:nvGrpSpPr>
          <p:grpSpPr>
            <a:xfrm rot="0">
              <a:off x="1479719" y="21606"/>
              <a:ext cx="7562163" cy="991679"/>
              <a:chOff x="0" y="0"/>
              <a:chExt cx="2126876" cy="278912"/>
            </a:xfrm>
          </p:grpSpPr>
          <p:sp>
            <p:nvSpPr>
              <p:cNvPr name="Freeform 53" id="53"/>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54" id="5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SURYA ALBERT RAMADHAN</a:t>
                </a:r>
              </a:p>
            </p:txBody>
          </p:sp>
        </p:grpSp>
        <p:grpSp>
          <p:nvGrpSpPr>
            <p:cNvPr name="Group 55" id="55"/>
            <p:cNvGrpSpPr/>
            <p:nvPr/>
          </p:nvGrpSpPr>
          <p:grpSpPr>
            <a:xfrm rot="0">
              <a:off x="9954924" y="0"/>
              <a:ext cx="7562163" cy="991679"/>
              <a:chOff x="0" y="0"/>
              <a:chExt cx="2126876" cy="278912"/>
            </a:xfrm>
          </p:grpSpPr>
          <p:sp>
            <p:nvSpPr>
              <p:cNvPr name="Freeform 56" id="56"/>
              <p:cNvSpPr/>
              <p:nvPr/>
            </p:nvSpPr>
            <p:spPr>
              <a:xfrm flipH="false" flipV="false" rot="0">
                <a:off x="0" y="0"/>
                <a:ext cx="2126876" cy="278912"/>
              </a:xfrm>
              <a:custGeom>
                <a:avLst/>
                <a:gdLst/>
                <a:ahLst/>
                <a:cxnLst/>
                <a:rect r="r" b="b" t="t" l="l"/>
                <a:pathLst>
                  <a:path h="278912" w="2126876">
                    <a:moveTo>
                      <a:pt x="49141" y="0"/>
                    </a:moveTo>
                    <a:lnTo>
                      <a:pt x="2077735" y="0"/>
                    </a:lnTo>
                    <a:cubicBezTo>
                      <a:pt x="2104875" y="0"/>
                      <a:pt x="2126876" y="22001"/>
                      <a:pt x="2126876" y="49141"/>
                    </a:cubicBezTo>
                    <a:lnTo>
                      <a:pt x="2126876" y="229771"/>
                    </a:lnTo>
                    <a:cubicBezTo>
                      <a:pt x="2126876" y="256911"/>
                      <a:pt x="2104875" y="278912"/>
                      <a:pt x="2077735" y="278912"/>
                    </a:cubicBezTo>
                    <a:lnTo>
                      <a:pt x="49141" y="278912"/>
                    </a:lnTo>
                    <a:cubicBezTo>
                      <a:pt x="22001" y="278912"/>
                      <a:pt x="0" y="256911"/>
                      <a:pt x="0" y="229771"/>
                    </a:cubicBezTo>
                    <a:lnTo>
                      <a:pt x="0" y="49141"/>
                    </a:lnTo>
                    <a:cubicBezTo>
                      <a:pt x="0" y="22001"/>
                      <a:pt x="22001" y="0"/>
                      <a:pt x="49141" y="0"/>
                    </a:cubicBezTo>
                    <a:close/>
                  </a:path>
                </a:pathLst>
              </a:custGeom>
              <a:solidFill>
                <a:srgbClr val="F1F1F1"/>
              </a:solidFill>
              <a:ln w="19050" cap="rnd">
                <a:solidFill>
                  <a:srgbClr val="000000"/>
                </a:solidFill>
                <a:prstDash val="solid"/>
                <a:round/>
              </a:ln>
            </p:spPr>
          </p:sp>
          <p:sp>
            <p:nvSpPr>
              <p:cNvPr name="TextBox 57" id="5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466845"/>
                    </a:solidFill>
                    <a:latin typeface="Nunito Sans Expanded Bold"/>
                  </a:rPr>
                  <a:t>7394639</a:t>
                </a:r>
              </a:p>
            </p:txBody>
          </p:sp>
        </p:grpSp>
      </p:grpSp>
      <p:sp>
        <p:nvSpPr>
          <p:cNvPr name="Freeform 58" id="58"/>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11"/>
            <a:stretch>
              <a:fillRect l="0" t="0" r="0" b="-2731"/>
            </a:stretch>
          </a:blipFill>
        </p:spPr>
      </p:sp>
      <p:sp>
        <p:nvSpPr>
          <p:cNvPr name="Freeform 59" id="59"/>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12"/>
            <a:stretch>
              <a:fillRect l="0" t="0" r="0" b="0"/>
            </a:stretch>
          </a:blipFill>
        </p:spPr>
      </p:sp>
      <p:sp>
        <p:nvSpPr>
          <p:cNvPr name="Freeform 60" id="60"/>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13"/>
            <a:stretch>
              <a:fillRect l="0" t="0" r="0" b="0"/>
            </a:stretch>
          </a:blipFill>
        </p:spPr>
      </p:sp>
      <p:sp>
        <p:nvSpPr>
          <p:cNvPr name="TextBox 61" id="61"/>
          <p:cNvSpPr txBox="true"/>
          <p:nvPr/>
        </p:nvSpPr>
        <p:spPr>
          <a:xfrm rot="0">
            <a:off x="1531425" y="1681203"/>
            <a:ext cx="4657880" cy="9429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GROUP 4</a:t>
            </a:r>
          </a:p>
        </p:txBody>
      </p:sp>
      <p:sp>
        <p:nvSpPr>
          <p:cNvPr name="Freeform 62" id="62"/>
          <p:cNvSpPr/>
          <p:nvPr/>
        </p:nvSpPr>
        <p:spPr>
          <a:xfrm flipH="false" flipV="false" rot="0">
            <a:off x="5293826" y="1836814"/>
            <a:ext cx="660189" cy="660328"/>
          </a:xfrm>
          <a:custGeom>
            <a:avLst/>
            <a:gdLst/>
            <a:ahLst/>
            <a:cxnLst/>
            <a:rect r="r" b="b" t="t" l="l"/>
            <a:pathLst>
              <a:path h="660328" w="660189">
                <a:moveTo>
                  <a:pt x="0" y="0"/>
                </a:moveTo>
                <a:lnTo>
                  <a:pt x="660190" y="0"/>
                </a:lnTo>
                <a:lnTo>
                  <a:pt x="660190" y="660328"/>
                </a:lnTo>
                <a:lnTo>
                  <a:pt x="0" y="66032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426" y="998696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15269" y="9001125"/>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28700" y="174998"/>
            <a:ext cx="16230600" cy="1078409"/>
            <a:chOff x="0" y="0"/>
            <a:chExt cx="21640800" cy="1437878"/>
          </a:xfrm>
        </p:grpSpPr>
        <p:sp>
          <p:nvSpPr>
            <p:cNvPr name="Freeform 8" id="8"/>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9" id="9"/>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0" id="10"/>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sp>
        <p:nvSpPr>
          <p:cNvPr name="Freeform 11" id="11"/>
          <p:cNvSpPr/>
          <p:nvPr/>
        </p:nvSpPr>
        <p:spPr>
          <a:xfrm flipH="false" flipV="false" rot="0">
            <a:off x="16883669" y="7095992"/>
            <a:ext cx="1988511" cy="3191008"/>
          </a:xfrm>
          <a:custGeom>
            <a:avLst/>
            <a:gdLst/>
            <a:ahLst/>
            <a:cxnLst/>
            <a:rect r="r" b="b" t="t" l="l"/>
            <a:pathLst>
              <a:path h="3191008" w="1988511">
                <a:moveTo>
                  <a:pt x="0" y="0"/>
                </a:moveTo>
                <a:lnTo>
                  <a:pt x="1988511" y="0"/>
                </a:lnTo>
                <a:lnTo>
                  <a:pt x="1988511" y="3191008"/>
                </a:lnTo>
                <a:lnTo>
                  <a:pt x="0" y="31910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599476" y="2671957"/>
            <a:ext cx="5155874" cy="3360996"/>
          </a:xfrm>
          <a:custGeom>
            <a:avLst/>
            <a:gdLst/>
            <a:ahLst/>
            <a:cxnLst/>
            <a:rect r="r" b="b" t="t" l="l"/>
            <a:pathLst>
              <a:path h="3360996" w="5155874">
                <a:moveTo>
                  <a:pt x="0" y="0"/>
                </a:moveTo>
                <a:lnTo>
                  <a:pt x="5155873" y="0"/>
                </a:lnTo>
                <a:lnTo>
                  <a:pt x="5155873" y="3360996"/>
                </a:lnTo>
                <a:lnTo>
                  <a:pt x="0" y="3360996"/>
                </a:lnTo>
                <a:lnTo>
                  <a:pt x="0" y="0"/>
                </a:lnTo>
                <a:close/>
              </a:path>
            </a:pathLst>
          </a:custGeom>
          <a:blipFill>
            <a:blip r:embed="rId16"/>
            <a:stretch>
              <a:fillRect l="0" t="0" r="0" b="0"/>
            </a:stretch>
          </a:blipFill>
        </p:spPr>
      </p:sp>
      <p:sp>
        <p:nvSpPr>
          <p:cNvPr name="Freeform 13" id="13"/>
          <p:cNvSpPr/>
          <p:nvPr/>
        </p:nvSpPr>
        <p:spPr>
          <a:xfrm flipH="false" flipV="false" rot="0">
            <a:off x="10514658" y="2671957"/>
            <a:ext cx="5408746" cy="3477051"/>
          </a:xfrm>
          <a:custGeom>
            <a:avLst/>
            <a:gdLst/>
            <a:ahLst/>
            <a:cxnLst/>
            <a:rect r="r" b="b" t="t" l="l"/>
            <a:pathLst>
              <a:path h="3477051" w="5408746">
                <a:moveTo>
                  <a:pt x="0" y="0"/>
                </a:moveTo>
                <a:lnTo>
                  <a:pt x="5408746" y="0"/>
                </a:lnTo>
                <a:lnTo>
                  <a:pt x="5408746" y="3477051"/>
                </a:lnTo>
                <a:lnTo>
                  <a:pt x="0" y="3477051"/>
                </a:lnTo>
                <a:lnTo>
                  <a:pt x="0" y="0"/>
                </a:lnTo>
                <a:close/>
              </a:path>
            </a:pathLst>
          </a:custGeom>
          <a:blipFill>
            <a:blip r:embed="rId17"/>
            <a:stretch>
              <a:fillRect l="0" t="0" r="0" b="0"/>
            </a:stretch>
          </a:blipFill>
        </p:spPr>
      </p:sp>
      <p:sp>
        <p:nvSpPr>
          <p:cNvPr name="TextBox 14" id="14"/>
          <p:cNvSpPr txBox="true"/>
          <p:nvPr/>
        </p:nvSpPr>
        <p:spPr>
          <a:xfrm rot="0">
            <a:off x="1416925" y="1329606"/>
            <a:ext cx="15288226"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Jumlah Input dan Output terbesar berdasarkan Kategorinya di  sektor Mining adalah Material dan Emission.</a:t>
            </a:r>
          </a:p>
        </p:txBody>
      </p:sp>
      <p:sp>
        <p:nvSpPr>
          <p:cNvPr name="TextBox 15" id="15"/>
          <p:cNvSpPr txBox="true"/>
          <p:nvPr/>
        </p:nvSpPr>
        <p:spPr>
          <a:xfrm rot="0">
            <a:off x="9717497" y="6574326"/>
            <a:ext cx="700306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jumlah output terbesar berdasarkan kategorinya adalah</a:t>
            </a:r>
            <a:r>
              <a:rPr lang="en-US" sz="2000">
                <a:solidFill>
                  <a:srgbClr val="1C2C1C"/>
                </a:solidFill>
                <a:latin typeface="Assistant Bold"/>
              </a:rPr>
              <a:t> Emission dengan 93,6 miliar  </a:t>
            </a:r>
            <a:r>
              <a:rPr lang="en-US" sz="2000">
                <a:solidFill>
                  <a:srgbClr val="1C2C1C"/>
                </a:solidFill>
                <a:latin typeface="Assistant"/>
              </a:rPr>
              <a:t>output amount, diikuti oleh </a:t>
            </a:r>
            <a:r>
              <a:rPr lang="en-US" sz="2000">
                <a:solidFill>
                  <a:srgbClr val="1C2C1C"/>
                </a:solidFill>
                <a:latin typeface="Assistant Bold"/>
              </a:rPr>
              <a:t>Waste sebesar 45,1 miliar </a:t>
            </a:r>
            <a:r>
              <a:rPr lang="en-US" sz="2000">
                <a:solidFill>
                  <a:srgbClr val="1C2C1C"/>
                </a:solidFill>
                <a:latin typeface="Assistant"/>
              </a:rPr>
              <a:t>output amount, serta entitas dengan output amount terkecil adalah</a:t>
            </a:r>
            <a:r>
              <a:rPr lang="en-US" sz="2000">
                <a:solidFill>
                  <a:srgbClr val="1C2C1C"/>
                </a:solidFill>
                <a:latin typeface="Assistant Bold"/>
              </a:rPr>
              <a:t>  Product sebesar 7,1 miliar </a:t>
            </a:r>
            <a:r>
              <a:rPr lang="en-US" sz="2000">
                <a:solidFill>
                  <a:srgbClr val="1C2C1C"/>
                </a:solidFill>
                <a:latin typeface="Assistant"/>
              </a:rPr>
              <a:t>output amount.</a:t>
            </a:r>
          </a:p>
        </p:txBody>
      </p:sp>
      <p:sp>
        <p:nvSpPr>
          <p:cNvPr name="TextBox 16" id="16"/>
          <p:cNvSpPr txBox="true"/>
          <p:nvPr/>
        </p:nvSpPr>
        <p:spPr>
          <a:xfrm rot="0">
            <a:off x="1958582" y="6574326"/>
            <a:ext cx="6437661" cy="12287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 jumlah input terbesar berdasarkan kategorinya adalah</a:t>
            </a:r>
            <a:r>
              <a:rPr lang="en-US" sz="2000">
                <a:solidFill>
                  <a:srgbClr val="1C2C1C"/>
                </a:solidFill>
                <a:latin typeface="Assistant Bold"/>
              </a:rPr>
              <a:t> Material dengan 116,1  miliar </a:t>
            </a:r>
            <a:r>
              <a:rPr lang="en-US" sz="2000">
                <a:solidFill>
                  <a:srgbClr val="1C2C1C"/>
                </a:solidFill>
                <a:latin typeface="Assistant"/>
              </a:rPr>
              <a:t>input amount, dan diikuti oleh </a:t>
            </a:r>
            <a:r>
              <a:rPr lang="en-US" sz="2000">
                <a:solidFill>
                  <a:srgbClr val="1C2C1C"/>
                </a:solidFill>
                <a:latin typeface="Assistant Bold"/>
              </a:rPr>
              <a:t>Energy sebesar 42,7 juta </a:t>
            </a:r>
            <a:r>
              <a:rPr lang="en-US" sz="2000">
                <a:solidFill>
                  <a:srgbClr val="1C2C1C"/>
                </a:solidFill>
                <a:latin typeface="Assistant"/>
              </a:rPr>
              <a:t>input amount.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9853138"/>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839200"/>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28700" y="174998"/>
            <a:ext cx="16230600" cy="1078409"/>
            <a:chOff x="0" y="0"/>
            <a:chExt cx="21640800" cy="1437878"/>
          </a:xfrm>
        </p:grpSpPr>
        <p:sp>
          <p:nvSpPr>
            <p:cNvPr name="Freeform 8" id="8"/>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9" id="9"/>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0" id="10"/>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grpSp>
        <p:nvGrpSpPr>
          <p:cNvPr name="Group 11" id="11"/>
          <p:cNvGrpSpPr/>
          <p:nvPr/>
        </p:nvGrpSpPr>
        <p:grpSpPr>
          <a:xfrm rot="0">
            <a:off x="10133160" y="9810521"/>
            <a:ext cx="8154840" cy="476479"/>
            <a:chOff x="0" y="0"/>
            <a:chExt cx="16009780" cy="935436"/>
          </a:xfrm>
        </p:grpSpPr>
        <p:sp>
          <p:nvSpPr>
            <p:cNvPr name="Freeform 12" id="12"/>
            <p:cNvSpPr/>
            <p:nvPr/>
          </p:nvSpPr>
          <p:spPr>
            <a:xfrm flipH="false" flipV="false" rot="0">
              <a:off x="0" y="0"/>
              <a:ext cx="16009779" cy="935438"/>
            </a:xfrm>
            <a:custGeom>
              <a:avLst/>
              <a:gdLst/>
              <a:ahLst/>
              <a:cxnLst/>
              <a:rect r="r" b="b" t="t" l="l"/>
              <a:pathLst>
                <a:path h="935438" w="16009779">
                  <a:moveTo>
                    <a:pt x="0" y="0"/>
                  </a:moveTo>
                  <a:lnTo>
                    <a:pt x="16009779" y="0"/>
                  </a:lnTo>
                  <a:lnTo>
                    <a:pt x="16009779" y="935438"/>
                  </a:lnTo>
                  <a:lnTo>
                    <a:pt x="0" y="935438"/>
                  </a:lnTo>
                  <a:close/>
                </a:path>
              </a:pathLst>
            </a:custGeom>
            <a:solidFill>
              <a:srgbClr val="1C2C1C"/>
            </a:solidFill>
          </p:spPr>
        </p:sp>
      </p:grpSp>
      <p:sp>
        <p:nvSpPr>
          <p:cNvPr name="Freeform 13" id="13"/>
          <p:cNvSpPr/>
          <p:nvPr/>
        </p:nvSpPr>
        <p:spPr>
          <a:xfrm flipH="false" flipV="false" rot="0">
            <a:off x="-1620110" y="94192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625482" y="9419276"/>
            <a:ext cx="3037035" cy="867724"/>
          </a:xfrm>
          <a:custGeom>
            <a:avLst/>
            <a:gdLst/>
            <a:ahLst/>
            <a:cxnLst/>
            <a:rect r="r" b="b" t="t" l="l"/>
            <a:pathLst>
              <a:path h="867724" w="3037035">
                <a:moveTo>
                  <a:pt x="0" y="0"/>
                </a:moveTo>
                <a:lnTo>
                  <a:pt x="3037036" y="0"/>
                </a:lnTo>
                <a:lnTo>
                  <a:pt x="3037036"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648200" y="96020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547218" y="94192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041762" y="2739306"/>
            <a:ext cx="5042198" cy="3265584"/>
          </a:xfrm>
          <a:custGeom>
            <a:avLst/>
            <a:gdLst/>
            <a:ahLst/>
            <a:cxnLst/>
            <a:rect r="r" b="b" t="t" l="l"/>
            <a:pathLst>
              <a:path h="3265584" w="5042198">
                <a:moveTo>
                  <a:pt x="0" y="0"/>
                </a:moveTo>
                <a:lnTo>
                  <a:pt x="5042198" y="0"/>
                </a:lnTo>
                <a:lnTo>
                  <a:pt x="5042198" y="3265585"/>
                </a:lnTo>
                <a:lnTo>
                  <a:pt x="0" y="3265585"/>
                </a:lnTo>
                <a:lnTo>
                  <a:pt x="0" y="0"/>
                </a:lnTo>
                <a:close/>
              </a:path>
            </a:pathLst>
          </a:custGeom>
          <a:blipFill>
            <a:blip r:embed="rId14"/>
            <a:stretch>
              <a:fillRect l="0" t="0" r="0" b="0"/>
            </a:stretch>
          </a:blipFill>
        </p:spPr>
      </p:sp>
      <p:sp>
        <p:nvSpPr>
          <p:cNvPr name="Freeform 18" id="18"/>
          <p:cNvSpPr/>
          <p:nvPr/>
        </p:nvSpPr>
        <p:spPr>
          <a:xfrm flipH="false" flipV="false" rot="0">
            <a:off x="10964499" y="2696111"/>
            <a:ext cx="4937718" cy="3308780"/>
          </a:xfrm>
          <a:custGeom>
            <a:avLst/>
            <a:gdLst/>
            <a:ahLst/>
            <a:cxnLst/>
            <a:rect r="r" b="b" t="t" l="l"/>
            <a:pathLst>
              <a:path h="3308780" w="4937718">
                <a:moveTo>
                  <a:pt x="0" y="0"/>
                </a:moveTo>
                <a:lnTo>
                  <a:pt x="4937718" y="0"/>
                </a:lnTo>
                <a:lnTo>
                  <a:pt x="4937718" y="3308780"/>
                </a:lnTo>
                <a:lnTo>
                  <a:pt x="0" y="3308780"/>
                </a:lnTo>
                <a:lnTo>
                  <a:pt x="0" y="0"/>
                </a:lnTo>
                <a:close/>
              </a:path>
            </a:pathLst>
          </a:custGeom>
          <a:blipFill>
            <a:blip r:embed="rId15"/>
            <a:stretch>
              <a:fillRect l="0" t="0" r="0" b="0"/>
            </a:stretch>
          </a:blipFill>
        </p:spPr>
      </p:sp>
      <p:sp>
        <p:nvSpPr>
          <p:cNvPr name="TextBox 19" id="19"/>
          <p:cNvSpPr txBox="true"/>
          <p:nvPr/>
        </p:nvSpPr>
        <p:spPr>
          <a:xfrm rot="0">
            <a:off x="1416925" y="1329606"/>
            <a:ext cx="15325352"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Unit process yang menghasilkan kategori emisi to air terbanyak di semua sektor dan di sektor Power Plant adalah HRSG.</a:t>
            </a:r>
          </a:p>
        </p:txBody>
      </p:sp>
      <p:sp>
        <p:nvSpPr>
          <p:cNvPr name="TextBox 20" id="20"/>
          <p:cNvSpPr txBox="true"/>
          <p:nvPr/>
        </p:nvSpPr>
        <p:spPr>
          <a:xfrm rot="0">
            <a:off x="1881879" y="6312883"/>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unit process yang menghasilkan kategori emisi to air terbanyak adalah </a:t>
            </a:r>
            <a:r>
              <a:rPr lang="en-US" sz="2000">
                <a:solidFill>
                  <a:srgbClr val="1C2C1C"/>
                </a:solidFill>
                <a:latin typeface="Assistant Bold"/>
              </a:rPr>
              <a:t>HRSG dengan  57,9 triliun </a:t>
            </a:r>
            <a:r>
              <a:rPr lang="en-US" sz="2000">
                <a:solidFill>
                  <a:srgbClr val="1C2C1C"/>
                </a:solidFill>
                <a:latin typeface="Assistant"/>
              </a:rPr>
              <a:t>output amount, diikuti oleh </a:t>
            </a:r>
            <a:r>
              <a:rPr lang="en-US" sz="2000">
                <a:solidFill>
                  <a:srgbClr val="1C2C1C"/>
                </a:solidFill>
                <a:latin typeface="Assistant Bold"/>
              </a:rPr>
              <a:t>Genset sebesar 3,7 miliar</a:t>
            </a:r>
            <a:r>
              <a:rPr lang="en-US" sz="2000">
                <a:solidFill>
                  <a:srgbClr val="1C2C1C"/>
                </a:solidFill>
                <a:latin typeface="Assistant"/>
              </a:rPr>
              <a:t>, </a:t>
            </a:r>
            <a:r>
              <a:rPr lang="en-US" sz="2000">
                <a:solidFill>
                  <a:srgbClr val="1C2C1C"/>
                </a:solidFill>
                <a:latin typeface="Assistant Bold"/>
              </a:rPr>
              <a:t>Boiler sebesar  3,4 miliar</a:t>
            </a:r>
            <a:r>
              <a:rPr lang="en-US" sz="2000">
                <a:solidFill>
                  <a:srgbClr val="1C2C1C"/>
                </a:solidFill>
                <a:latin typeface="Assistant"/>
              </a:rPr>
              <a:t>, </a:t>
            </a:r>
            <a:r>
              <a:rPr lang="en-US" sz="2000">
                <a:solidFill>
                  <a:srgbClr val="1C2C1C"/>
                </a:solidFill>
                <a:latin typeface="Assistant Bold"/>
              </a:rPr>
              <a:t>Use Stage sebesar 222,4 juta</a:t>
            </a:r>
            <a:r>
              <a:rPr lang="en-US" sz="2000">
                <a:solidFill>
                  <a:srgbClr val="1C2C1C"/>
                </a:solidFill>
                <a:latin typeface="Assistant"/>
              </a:rPr>
              <a:t>, serta entitas dengan output amount terkecil adalah </a:t>
            </a:r>
            <a:r>
              <a:rPr lang="en-US" sz="2000">
                <a:solidFill>
                  <a:srgbClr val="1C2C1C"/>
                </a:solidFill>
                <a:latin typeface="Assistant Bold"/>
              </a:rPr>
              <a:t>Gas Turbine dengan 207,3 juta </a:t>
            </a:r>
            <a:r>
              <a:rPr lang="en-US" sz="2000">
                <a:solidFill>
                  <a:srgbClr val="1C2C1C"/>
                </a:solidFill>
                <a:latin typeface="Assistant"/>
              </a:rPr>
              <a:t>output amount.</a:t>
            </a:r>
          </a:p>
        </p:txBody>
      </p:sp>
      <p:sp>
        <p:nvSpPr>
          <p:cNvPr name="TextBox 21" id="21"/>
          <p:cNvSpPr txBox="true"/>
          <p:nvPr/>
        </p:nvSpPr>
        <p:spPr>
          <a:xfrm rot="0">
            <a:off x="10136741" y="6312883"/>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unit process yang menghasilkan kategori emisi to air terbanyak adalah</a:t>
            </a:r>
            <a:r>
              <a:rPr lang="en-US" sz="2000">
                <a:solidFill>
                  <a:srgbClr val="1C2C1C"/>
                </a:solidFill>
                <a:latin typeface="Assistant Bold"/>
              </a:rPr>
              <a:t> HRSG dengan  57,9 triliun</a:t>
            </a:r>
            <a:r>
              <a:rPr lang="en-US" sz="2000">
                <a:solidFill>
                  <a:srgbClr val="1C2C1C"/>
                </a:solidFill>
                <a:latin typeface="Assistant"/>
              </a:rPr>
              <a:t> output amount, diikuti oleh </a:t>
            </a:r>
            <a:r>
              <a:rPr lang="en-US" sz="2000">
                <a:solidFill>
                  <a:srgbClr val="1C2C1C"/>
                </a:solidFill>
                <a:latin typeface="Assistant Bold"/>
              </a:rPr>
              <a:t>Boiler sebesar 3,4 miliar</a:t>
            </a:r>
            <a:r>
              <a:rPr lang="en-US" sz="2000">
                <a:solidFill>
                  <a:srgbClr val="1C2C1C"/>
                </a:solidFill>
                <a:latin typeface="Assistant"/>
              </a:rPr>
              <a:t>, </a:t>
            </a:r>
            <a:r>
              <a:rPr lang="en-US" sz="2000">
                <a:solidFill>
                  <a:srgbClr val="1C2C1C"/>
                </a:solidFill>
                <a:latin typeface="Assistant Bold"/>
              </a:rPr>
              <a:t>Gas Turbine sebesar  207,3  juta</a:t>
            </a:r>
            <a:r>
              <a:rPr lang="en-US" sz="2000">
                <a:solidFill>
                  <a:srgbClr val="1C2C1C"/>
                </a:solidFill>
                <a:latin typeface="Assistant"/>
              </a:rPr>
              <a:t>, </a:t>
            </a:r>
            <a:r>
              <a:rPr lang="en-US" sz="2000">
                <a:solidFill>
                  <a:srgbClr val="1C2C1C"/>
                </a:solidFill>
                <a:latin typeface="Assistant Bold"/>
              </a:rPr>
              <a:t>TPS Limbah B3 sebesar 82,8 juta</a:t>
            </a:r>
            <a:r>
              <a:rPr lang="en-US" sz="2000">
                <a:solidFill>
                  <a:srgbClr val="1C2C1C"/>
                </a:solidFill>
                <a:latin typeface="Assistant"/>
              </a:rPr>
              <a:t>, serta entitas dengan output amount terkecil adalah </a:t>
            </a:r>
            <a:r>
              <a:rPr lang="en-US" sz="2000">
                <a:solidFill>
                  <a:srgbClr val="1C2C1C"/>
                </a:solidFill>
                <a:latin typeface="Assistant Bold"/>
              </a:rPr>
              <a:t>Unit Pembangkit dengan 3,9 juta</a:t>
            </a:r>
            <a:r>
              <a:rPr lang="en-US" sz="2000">
                <a:solidFill>
                  <a:srgbClr val="1C2C1C"/>
                </a:solidFill>
                <a:latin typeface="Assistant"/>
              </a:rPr>
              <a:t> output amount.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9976" y="9046057"/>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74998"/>
            <a:ext cx="16230600" cy="1078409"/>
            <a:chOff x="0" y="0"/>
            <a:chExt cx="21640800" cy="1437878"/>
          </a:xfrm>
        </p:grpSpPr>
        <p:sp>
          <p:nvSpPr>
            <p:cNvPr name="Freeform 7" id="7"/>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9"/>
              <a:stretch>
                <a:fillRect l="0" t="0" r="0" b="0"/>
              </a:stretch>
            </a:blipFill>
          </p:spPr>
        </p:sp>
        <p:sp>
          <p:nvSpPr>
            <p:cNvPr name="Freeform 8" id="8"/>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0"/>
              <a:stretch>
                <a:fillRect l="0" t="0" r="0" b="0"/>
              </a:stretch>
            </a:blipFill>
          </p:spPr>
        </p:sp>
        <p:sp>
          <p:nvSpPr>
            <p:cNvPr name="Freeform 9" id="9"/>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1"/>
              <a:stretch>
                <a:fillRect l="0" t="0" r="0" b="0"/>
              </a:stretch>
            </a:blipFill>
          </p:spPr>
        </p:sp>
      </p:grpSp>
      <p:grpSp>
        <p:nvGrpSpPr>
          <p:cNvPr name="Group 10" id="10"/>
          <p:cNvGrpSpPr/>
          <p:nvPr/>
        </p:nvGrpSpPr>
        <p:grpSpPr>
          <a:xfrm rot="0">
            <a:off x="17259300" y="8423173"/>
            <a:ext cx="1028700" cy="1863827"/>
            <a:chOff x="0" y="0"/>
            <a:chExt cx="2217946" cy="4018535"/>
          </a:xfrm>
        </p:grpSpPr>
        <p:sp>
          <p:nvSpPr>
            <p:cNvPr name="Freeform 11" id="11"/>
            <p:cNvSpPr/>
            <p:nvPr/>
          </p:nvSpPr>
          <p:spPr>
            <a:xfrm flipH="false" flipV="false" rot="0">
              <a:off x="0" y="0"/>
              <a:ext cx="2217946" cy="4018537"/>
            </a:xfrm>
            <a:custGeom>
              <a:avLst/>
              <a:gdLst/>
              <a:ahLst/>
              <a:cxnLst/>
              <a:rect r="r" b="b" t="t" l="l"/>
              <a:pathLst>
                <a:path h="4018537" w="2217946">
                  <a:moveTo>
                    <a:pt x="0" y="0"/>
                  </a:moveTo>
                  <a:lnTo>
                    <a:pt x="2217946" y="0"/>
                  </a:lnTo>
                  <a:lnTo>
                    <a:pt x="2217946" y="4018537"/>
                  </a:lnTo>
                  <a:lnTo>
                    <a:pt x="0" y="4018537"/>
                  </a:lnTo>
                  <a:close/>
                </a:path>
              </a:pathLst>
            </a:custGeom>
            <a:solidFill>
              <a:srgbClr val="1C2C1C"/>
            </a:solidFill>
          </p:spPr>
        </p:sp>
      </p:grpSp>
      <p:sp>
        <p:nvSpPr>
          <p:cNvPr name="Freeform 12" id="12"/>
          <p:cNvSpPr/>
          <p:nvPr/>
        </p:nvSpPr>
        <p:spPr>
          <a:xfrm flipH="false" flipV="false" rot="0">
            <a:off x="-1620110" y="94192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2356322" y="3101256"/>
            <a:ext cx="5053661" cy="3420675"/>
          </a:xfrm>
          <a:custGeom>
            <a:avLst/>
            <a:gdLst/>
            <a:ahLst/>
            <a:cxnLst/>
            <a:rect r="r" b="b" t="t" l="l"/>
            <a:pathLst>
              <a:path h="3420675" w="5053661">
                <a:moveTo>
                  <a:pt x="0" y="0"/>
                </a:moveTo>
                <a:lnTo>
                  <a:pt x="5053662" y="0"/>
                </a:lnTo>
                <a:lnTo>
                  <a:pt x="5053662" y="3420676"/>
                </a:lnTo>
                <a:lnTo>
                  <a:pt x="0" y="3420676"/>
                </a:lnTo>
                <a:lnTo>
                  <a:pt x="0" y="0"/>
                </a:lnTo>
                <a:close/>
              </a:path>
            </a:pathLst>
          </a:custGeom>
          <a:blipFill>
            <a:blip r:embed="rId14"/>
            <a:stretch>
              <a:fillRect l="0" t="0" r="0" b="0"/>
            </a:stretch>
          </a:blipFill>
        </p:spPr>
      </p:sp>
      <p:sp>
        <p:nvSpPr>
          <p:cNvPr name="Freeform 14" id="14"/>
          <p:cNvSpPr/>
          <p:nvPr/>
        </p:nvSpPr>
        <p:spPr>
          <a:xfrm flipH="false" flipV="false" rot="0">
            <a:off x="10446171" y="3101256"/>
            <a:ext cx="5087604" cy="3420675"/>
          </a:xfrm>
          <a:custGeom>
            <a:avLst/>
            <a:gdLst/>
            <a:ahLst/>
            <a:cxnLst/>
            <a:rect r="r" b="b" t="t" l="l"/>
            <a:pathLst>
              <a:path h="3420675" w="5087604">
                <a:moveTo>
                  <a:pt x="0" y="0"/>
                </a:moveTo>
                <a:lnTo>
                  <a:pt x="5087603" y="0"/>
                </a:lnTo>
                <a:lnTo>
                  <a:pt x="5087603" y="3420676"/>
                </a:lnTo>
                <a:lnTo>
                  <a:pt x="0" y="3420676"/>
                </a:lnTo>
                <a:lnTo>
                  <a:pt x="0" y="0"/>
                </a:lnTo>
                <a:close/>
              </a:path>
            </a:pathLst>
          </a:custGeom>
          <a:blipFill>
            <a:blip r:embed="rId15"/>
            <a:stretch>
              <a:fillRect l="0" t="0" r="0" b="0"/>
            </a:stretch>
          </a:blipFill>
        </p:spPr>
      </p:sp>
      <p:sp>
        <p:nvSpPr>
          <p:cNvPr name="TextBox 15" id="15"/>
          <p:cNvSpPr txBox="true"/>
          <p:nvPr/>
        </p:nvSpPr>
        <p:spPr>
          <a:xfrm rot="0">
            <a:off x="1514728" y="1329606"/>
            <a:ext cx="15160372" cy="15144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Unit process yang menghasilkan kategori emission to air terbanyak di sektor Oil dan Gas Distribution adalah Genset dan di sektor Mining adalah Mineral Processing.</a:t>
            </a:r>
          </a:p>
        </p:txBody>
      </p:sp>
      <p:sp>
        <p:nvSpPr>
          <p:cNvPr name="TextBox 16" id="16"/>
          <p:cNvSpPr txBox="true"/>
          <p:nvPr/>
        </p:nvSpPr>
        <p:spPr>
          <a:xfrm rot="0">
            <a:off x="1972355" y="6902932"/>
            <a:ext cx="6482935" cy="21431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dan Gas Distribution, unit process yang menghasilkan kategori emisi to air terbanyak adalah </a:t>
            </a:r>
            <a:r>
              <a:rPr lang="en-US" sz="2000">
                <a:solidFill>
                  <a:srgbClr val="1C2C1C"/>
                </a:solidFill>
                <a:latin typeface="Assistant Bold"/>
              </a:rPr>
              <a:t>Genset dengan  3,7 miliar</a:t>
            </a:r>
            <a:r>
              <a:rPr lang="en-US" sz="2000">
                <a:solidFill>
                  <a:srgbClr val="1C2C1C"/>
                </a:solidFill>
                <a:latin typeface="Assistant"/>
              </a:rPr>
              <a:t> output amount, diikuti oleh </a:t>
            </a:r>
            <a:r>
              <a:rPr lang="en-US" sz="2000">
                <a:solidFill>
                  <a:srgbClr val="1C2C1C"/>
                </a:solidFill>
                <a:latin typeface="Assistant Bold"/>
              </a:rPr>
              <a:t>Use Stage sebesar 222,4  juta, Storage Tank sebesar 5,7 juta, Pompa sebesar 2,1 juta,</a:t>
            </a:r>
            <a:r>
              <a:rPr lang="en-US" sz="2000">
                <a:solidFill>
                  <a:srgbClr val="1C2C1C"/>
                </a:solidFill>
                <a:latin typeface="Assistant"/>
              </a:rPr>
              <a:t> serta entitas dengan output amount terkecil adalah </a:t>
            </a:r>
            <a:r>
              <a:rPr lang="en-US" sz="2000">
                <a:solidFill>
                  <a:srgbClr val="1C2C1C"/>
                </a:solidFill>
                <a:latin typeface="Assistant Bold"/>
              </a:rPr>
              <a:t>Mobil Tangki dengan 2 juta</a:t>
            </a:r>
            <a:r>
              <a:rPr lang="en-US" sz="2000">
                <a:solidFill>
                  <a:srgbClr val="1C2C1C"/>
                </a:solidFill>
                <a:latin typeface="Assistant"/>
              </a:rPr>
              <a:t> output amount.</a:t>
            </a:r>
          </a:p>
        </p:txBody>
      </p:sp>
      <p:sp>
        <p:nvSpPr>
          <p:cNvPr name="TextBox 17" id="17"/>
          <p:cNvSpPr txBox="true"/>
          <p:nvPr/>
        </p:nvSpPr>
        <p:spPr>
          <a:xfrm rot="0">
            <a:off x="9913072" y="6902932"/>
            <a:ext cx="6961103" cy="21431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unit process yang menghasilkan kategori emisi to air terbanyak adalah </a:t>
            </a:r>
            <a:r>
              <a:rPr lang="en-US" sz="2000">
                <a:solidFill>
                  <a:srgbClr val="1C2C1C"/>
                </a:solidFill>
                <a:latin typeface="Assistant Bold"/>
              </a:rPr>
              <a:t>Mineral Processing dengan  99,9 juta </a:t>
            </a:r>
            <a:r>
              <a:rPr lang="en-US" sz="2000">
                <a:solidFill>
                  <a:srgbClr val="1C2C1C"/>
                </a:solidFill>
                <a:latin typeface="Assistant"/>
              </a:rPr>
              <a:t>output amount, diikuti oleh </a:t>
            </a:r>
            <a:r>
              <a:rPr lang="en-US" sz="2000">
                <a:solidFill>
                  <a:srgbClr val="1C2C1C"/>
                </a:solidFill>
                <a:latin typeface="Assistant Bold"/>
              </a:rPr>
              <a:t>Ore Getting sebesar 76,1 juta, Ore Bin sebesar 8,6 juta, Pengangkutan sebesar 8,3 juta,</a:t>
            </a:r>
            <a:r>
              <a:rPr lang="en-US" sz="2000">
                <a:solidFill>
                  <a:srgbClr val="1C2C1C"/>
                </a:solidFill>
                <a:latin typeface="Assistant"/>
              </a:rPr>
              <a:t> serta entitas dengan output amount terkecil adalah </a:t>
            </a:r>
            <a:r>
              <a:rPr lang="en-US" sz="2000">
                <a:solidFill>
                  <a:srgbClr val="1C2C1C"/>
                </a:solidFill>
                <a:latin typeface="Assistant Bold"/>
              </a:rPr>
              <a:t>Peleburan dengan 5,8 juta</a:t>
            </a:r>
            <a:r>
              <a:rPr lang="en-US" sz="2000">
                <a:solidFill>
                  <a:srgbClr val="1C2C1C"/>
                </a:solidFill>
                <a:latin typeface="Assistant"/>
              </a:rPr>
              <a:t> output amount.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36615" y="9618351"/>
            <a:ext cx="3037035" cy="867724"/>
          </a:xfrm>
          <a:custGeom>
            <a:avLst/>
            <a:gdLst/>
            <a:ahLst/>
            <a:cxnLst/>
            <a:rect r="r" b="b" t="t" l="l"/>
            <a:pathLst>
              <a:path h="867724" w="3037035">
                <a:moveTo>
                  <a:pt x="0" y="0"/>
                </a:moveTo>
                <a:lnTo>
                  <a:pt x="3037035" y="0"/>
                </a:lnTo>
                <a:lnTo>
                  <a:pt x="3037035" y="867725"/>
                </a:lnTo>
                <a:lnTo>
                  <a:pt x="0" y="8677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119600" y="6975373"/>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28700" y="174998"/>
            <a:ext cx="16230600" cy="1078409"/>
            <a:chOff x="0" y="0"/>
            <a:chExt cx="21640800" cy="1437878"/>
          </a:xfrm>
        </p:grpSpPr>
        <p:sp>
          <p:nvSpPr>
            <p:cNvPr name="Freeform 8" id="8"/>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9" id="9"/>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0" id="10"/>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grpSp>
        <p:nvGrpSpPr>
          <p:cNvPr name="Group 11" id="11"/>
          <p:cNvGrpSpPr/>
          <p:nvPr/>
        </p:nvGrpSpPr>
        <p:grpSpPr>
          <a:xfrm rot="0">
            <a:off x="17259300" y="8423173"/>
            <a:ext cx="1028700" cy="1863827"/>
            <a:chOff x="0" y="0"/>
            <a:chExt cx="2217946" cy="4018535"/>
          </a:xfrm>
        </p:grpSpPr>
        <p:sp>
          <p:nvSpPr>
            <p:cNvPr name="Freeform 12" id="12"/>
            <p:cNvSpPr/>
            <p:nvPr/>
          </p:nvSpPr>
          <p:spPr>
            <a:xfrm flipH="false" flipV="false" rot="0">
              <a:off x="0" y="0"/>
              <a:ext cx="2217946" cy="4018537"/>
            </a:xfrm>
            <a:custGeom>
              <a:avLst/>
              <a:gdLst/>
              <a:ahLst/>
              <a:cxnLst/>
              <a:rect r="r" b="b" t="t" l="l"/>
              <a:pathLst>
                <a:path h="4018537" w="2217946">
                  <a:moveTo>
                    <a:pt x="0" y="0"/>
                  </a:moveTo>
                  <a:lnTo>
                    <a:pt x="2217946" y="0"/>
                  </a:lnTo>
                  <a:lnTo>
                    <a:pt x="2217946" y="4018537"/>
                  </a:lnTo>
                  <a:lnTo>
                    <a:pt x="0" y="4018537"/>
                  </a:lnTo>
                  <a:close/>
                </a:path>
              </a:pathLst>
            </a:custGeom>
            <a:solidFill>
              <a:srgbClr val="1C2C1C"/>
            </a:solidFill>
          </p:spPr>
        </p:sp>
      </p:grpSp>
      <p:sp>
        <p:nvSpPr>
          <p:cNvPr name="Freeform 13" id="13"/>
          <p:cNvSpPr/>
          <p:nvPr/>
        </p:nvSpPr>
        <p:spPr>
          <a:xfrm flipH="false" flipV="false" rot="0">
            <a:off x="-1620110" y="94192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270185" y="2605956"/>
            <a:ext cx="5383764" cy="3695475"/>
          </a:xfrm>
          <a:custGeom>
            <a:avLst/>
            <a:gdLst/>
            <a:ahLst/>
            <a:cxnLst/>
            <a:rect r="r" b="b" t="t" l="l"/>
            <a:pathLst>
              <a:path h="3695475" w="5383764">
                <a:moveTo>
                  <a:pt x="0" y="0"/>
                </a:moveTo>
                <a:lnTo>
                  <a:pt x="5383764" y="0"/>
                </a:lnTo>
                <a:lnTo>
                  <a:pt x="5383764" y="3695476"/>
                </a:lnTo>
                <a:lnTo>
                  <a:pt x="0" y="3695476"/>
                </a:lnTo>
                <a:lnTo>
                  <a:pt x="0" y="0"/>
                </a:lnTo>
                <a:close/>
              </a:path>
            </a:pathLst>
          </a:custGeom>
          <a:blipFill>
            <a:blip r:embed="rId14"/>
            <a:stretch>
              <a:fillRect l="0" t="0" r="0" b="0"/>
            </a:stretch>
          </a:blipFill>
        </p:spPr>
      </p:sp>
      <p:sp>
        <p:nvSpPr>
          <p:cNvPr name="Freeform 15" id="15"/>
          <p:cNvSpPr/>
          <p:nvPr/>
        </p:nvSpPr>
        <p:spPr>
          <a:xfrm flipH="false" flipV="false" rot="0">
            <a:off x="10221700" y="2635322"/>
            <a:ext cx="5612610" cy="3764708"/>
          </a:xfrm>
          <a:custGeom>
            <a:avLst/>
            <a:gdLst/>
            <a:ahLst/>
            <a:cxnLst/>
            <a:rect r="r" b="b" t="t" l="l"/>
            <a:pathLst>
              <a:path h="3764708" w="5612610">
                <a:moveTo>
                  <a:pt x="0" y="0"/>
                </a:moveTo>
                <a:lnTo>
                  <a:pt x="5612610" y="0"/>
                </a:lnTo>
                <a:lnTo>
                  <a:pt x="5612610" y="3764709"/>
                </a:lnTo>
                <a:lnTo>
                  <a:pt x="0" y="3764709"/>
                </a:lnTo>
                <a:lnTo>
                  <a:pt x="0" y="0"/>
                </a:lnTo>
                <a:close/>
              </a:path>
            </a:pathLst>
          </a:custGeom>
          <a:blipFill>
            <a:blip r:embed="rId15"/>
            <a:stretch>
              <a:fillRect l="0" t="0" r="-952" b="0"/>
            </a:stretch>
          </a:blipFill>
        </p:spPr>
      </p:sp>
      <p:sp>
        <p:nvSpPr>
          <p:cNvPr name="TextBox 16" id="16"/>
          <p:cNvSpPr txBox="true"/>
          <p:nvPr/>
        </p:nvSpPr>
        <p:spPr>
          <a:xfrm rot="0">
            <a:off x="1477363" y="1329606"/>
            <a:ext cx="15333275"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Unit process yang menghasilkan limbah lube oil terbanyak di semua sektor dan di sektor Power Plant adalah TPS Limbah B3.</a:t>
            </a:r>
          </a:p>
        </p:txBody>
      </p:sp>
      <p:sp>
        <p:nvSpPr>
          <p:cNvPr name="TextBox 17" id="17"/>
          <p:cNvSpPr txBox="true"/>
          <p:nvPr/>
        </p:nvSpPr>
        <p:spPr>
          <a:xfrm rot="0">
            <a:off x="1601122" y="6780464"/>
            <a:ext cx="694992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unit process yang menghasilkan limbah lube oil terbanyak adalah</a:t>
            </a:r>
            <a:r>
              <a:rPr lang="en-US" sz="2000">
                <a:solidFill>
                  <a:srgbClr val="1C2C1C"/>
                </a:solidFill>
                <a:latin typeface="Assistant Bold"/>
              </a:rPr>
              <a:t> TPS Limbah B3 dengan  16,4 ribu </a:t>
            </a:r>
            <a:r>
              <a:rPr lang="en-US" sz="2000">
                <a:solidFill>
                  <a:srgbClr val="1C2C1C"/>
                </a:solidFill>
                <a:latin typeface="Assistant"/>
              </a:rPr>
              <a:t>output amount, diikuti oleh </a:t>
            </a:r>
            <a:r>
              <a:rPr lang="en-US" sz="2000">
                <a:solidFill>
                  <a:srgbClr val="1C2C1C"/>
                </a:solidFill>
                <a:latin typeface="Assistant Bold"/>
              </a:rPr>
              <a:t>Gas Turbine sebesar 15,5 ribu</a:t>
            </a:r>
            <a:r>
              <a:rPr lang="en-US" sz="2000">
                <a:solidFill>
                  <a:srgbClr val="1C2C1C"/>
                </a:solidFill>
                <a:latin typeface="Assistant"/>
              </a:rPr>
              <a:t>,</a:t>
            </a:r>
            <a:r>
              <a:rPr lang="en-US" sz="2000">
                <a:solidFill>
                  <a:srgbClr val="1C2C1C"/>
                </a:solidFill>
                <a:latin typeface="Assistant Bold"/>
              </a:rPr>
              <a:t> Unit Pembangkit  sebesar  15,1 ribu</a:t>
            </a:r>
            <a:r>
              <a:rPr lang="en-US" sz="2000">
                <a:solidFill>
                  <a:srgbClr val="1C2C1C"/>
                </a:solidFill>
                <a:latin typeface="Assistant"/>
              </a:rPr>
              <a:t>,</a:t>
            </a:r>
            <a:r>
              <a:rPr lang="en-US" sz="2000">
                <a:solidFill>
                  <a:srgbClr val="1C2C1C"/>
                </a:solidFill>
                <a:latin typeface="Assistant Bold"/>
              </a:rPr>
              <a:t> Genset sebesar 13,7 ribu</a:t>
            </a:r>
            <a:r>
              <a:rPr lang="en-US" sz="2000">
                <a:solidFill>
                  <a:srgbClr val="1C2C1C"/>
                </a:solidFill>
                <a:latin typeface="Assistant"/>
              </a:rPr>
              <a:t>, serta entitas dengan output amount terkecil adalah</a:t>
            </a:r>
            <a:r>
              <a:rPr lang="en-US" sz="2000">
                <a:solidFill>
                  <a:srgbClr val="1C2C1C"/>
                </a:solidFill>
                <a:latin typeface="Assistant Bold"/>
              </a:rPr>
              <a:t> Oil Tank Unit dengan 7,3 ribu </a:t>
            </a:r>
            <a:r>
              <a:rPr lang="en-US" sz="2000">
                <a:solidFill>
                  <a:srgbClr val="1C2C1C"/>
                </a:solidFill>
                <a:latin typeface="Assistant"/>
              </a:rPr>
              <a:t>output amount.</a:t>
            </a:r>
          </a:p>
        </p:txBody>
      </p:sp>
      <p:sp>
        <p:nvSpPr>
          <p:cNvPr name="TextBox 18" id="18"/>
          <p:cNvSpPr txBox="true"/>
          <p:nvPr/>
        </p:nvSpPr>
        <p:spPr>
          <a:xfrm rot="0">
            <a:off x="9860708" y="6775348"/>
            <a:ext cx="6790252" cy="21431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Power Plant, unit process yang menghasilkan limbah lube oil terbanyak adalah </a:t>
            </a:r>
            <a:r>
              <a:rPr lang="en-US" sz="2000">
                <a:solidFill>
                  <a:srgbClr val="1C2C1C"/>
                </a:solidFill>
                <a:latin typeface="Assistant Bold"/>
              </a:rPr>
              <a:t>TPS Limbah B3 dengan  16,4 ribu</a:t>
            </a:r>
            <a:r>
              <a:rPr lang="en-US" sz="2000">
                <a:solidFill>
                  <a:srgbClr val="1C2C1C"/>
                </a:solidFill>
                <a:latin typeface="Assistant"/>
              </a:rPr>
              <a:t> output amount, diikuti oleh </a:t>
            </a:r>
            <a:r>
              <a:rPr lang="en-US" sz="2000">
                <a:solidFill>
                  <a:srgbClr val="1C2C1C"/>
                </a:solidFill>
                <a:latin typeface="Assistant Bold"/>
              </a:rPr>
              <a:t>Gas Turbine sebesar 15,5 ribu</a:t>
            </a:r>
            <a:r>
              <a:rPr lang="en-US" sz="2000">
                <a:solidFill>
                  <a:srgbClr val="1C2C1C"/>
                </a:solidFill>
                <a:latin typeface="Assistant"/>
              </a:rPr>
              <a:t>, </a:t>
            </a:r>
            <a:r>
              <a:rPr lang="en-US" sz="2000">
                <a:solidFill>
                  <a:srgbClr val="1C2C1C"/>
                </a:solidFill>
                <a:latin typeface="Assistant Bold"/>
              </a:rPr>
              <a:t>Unit Pembangkit  sebesar  15,1 ribu</a:t>
            </a:r>
            <a:r>
              <a:rPr lang="en-US" sz="2000">
                <a:solidFill>
                  <a:srgbClr val="1C2C1C"/>
                </a:solidFill>
                <a:latin typeface="Assistant"/>
              </a:rPr>
              <a:t>, </a:t>
            </a:r>
            <a:r>
              <a:rPr lang="en-US" sz="2000">
                <a:solidFill>
                  <a:srgbClr val="1C2C1C"/>
                </a:solidFill>
                <a:latin typeface="Assistant Bold"/>
              </a:rPr>
              <a:t>Oil Tank Unit sebesar 7,3 ribu</a:t>
            </a:r>
            <a:r>
              <a:rPr lang="en-US" sz="2000">
                <a:solidFill>
                  <a:srgbClr val="1C2C1C"/>
                </a:solidFill>
                <a:latin typeface="Assistant"/>
              </a:rPr>
              <a:t>, serta entitas dengan output amount terkecil adalah</a:t>
            </a:r>
            <a:r>
              <a:rPr lang="en-US" sz="2000">
                <a:solidFill>
                  <a:srgbClr val="1C2C1C"/>
                </a:solidFill>
                <a:latin typeface="Assistant Bold"/>
              </a:rPr>
              <a:t> Hazardous Waste dengan 5,1 ribu</a:t>
            </a:r>
            <a:r>
              <a:rPr lang="en-US" sz="2000">
                <a:solidFill>
                  <a:srgbClr val="1C2C1C"/>
                </a:solidFill>
                <a:latin typeface="Assistant"/>
              </a:rPr>
              <a:t> output amount.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91600" y="847626"/>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174998"/>
            <a:ext cx="16230600" cy="1078409"/>
            <a:chOff x="0" y="0"/>
            <a:chExt cx="21640800" cy="1437878"/>
          </a:xfrm>
        </p:grpSpPr>
        <p:sp>
          <p:nvSpPr>
            <p:cNvPr name="Freeform 6" id="6"/>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7"/>
              <a:stretch>
                <a:fillRect l="0" t="0" r="0" b="0"/>
              </a:stretch>
            </a:blipFill>
          </p:spPr>
        </p:sp>
        <p:sp>
          <p:nvSpPr>
            <p:cNvPr name="Freeform 7" id="7"/>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8"/>
              <a:stretch>
                <a:fillRect l="0" t="0" r="0" b="0"/>
              </a:stretch>
            </a:blipFill>
          </p:spPr>
        </p:sp>
        <p:sp>
          <p:nvSpPr>
            <p:cNvPr name="Freeform 8" id="8"/>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9"/>
              <a:stretch>
                <a:fillRect l="0" t="0" r="0" b="0"/>
              </a:stretch>
            </a:blipFill>
          </p:spPr>
        </p:sp>
      </p:grpSp>
      <p:grpSp>
        <p:nvGrpSpPr>
          <p:cNvPr name="Group 9" id="9"/>
          <p:cNvGrpSpPr/>
          <p:nvPr/>
        </p:nvGrpSpPr>
        <p:grpSpPr>
          <a:xfrm rot="0">
            <a:off x="-101593" y="9853138"/>
            <a:ext cx="19550744" cy="433862"/>
            <a:chOff x="0" y="0"/>
            <a:chExt cx="21833357" cy="484517"/>
          </a:xfrm>
        </p:grpSpPr>
        <p:sp>
          <p:nvSpPr>
            <p:cNvPr name="Freeform 10" id="10"/>
            <p:cNvSpPr/>
            <p:nvPr/>
          </p:nvSpPr>
          <p:spPr>
            <a:xfrm flipH="false" flipV="false" rot="0">
              <a:off x="0" y="0"/>
              <a:ext cx="21833357" cy="484519"/>
            </a:xfrm>
            <a:custGeom>
              <a:avLst/>
              <a:gdLst/>
              <a:ahLst/>
              <a:cxnLst/>
              <a:rect r="r" b="b" t="t" l="l"/>
              <a:pathLst>
                <a:path h="484519" w="21833357">
                  <a:moveTo>
                    <a:pt x="0" y="0"/>
                  </a:moveTo>
                  <a:lnTo>
                    <a:pt x="21833357" y="0"/>
                  </a:lnTo>
                  <a:lnTo>
                    <a:pt x="21833357" y="484519"/>
                  </a:lnTo>
                  <a:lnTo>
                    <a:pt x="0" y="484519"/>
                  </a:lnTo>
                  <a:close/>
                </a:path>
              </a:pathLst>
            </a:custGeom>
            <a:solidFill>
              <a:srgbClr val="1C2C1C"/>
            </a:solidFill>
          </p:spPr>
        </p:sp>
      </p:grpSp>
      <p:sp>
        <p:nvSpPr>
          <p:cNvPr name="Freeform 11" id="11"/>
          <p:cNvSpPr/>
          <p:nvPr/>
        </p:nvSpPr>
        <p:spPr>
          <a:xfrm flipH="false" flipV="false" rot="0">
            <a:off x="-1620110" y="9419276"/>
            <a:ext cx="3037035" cy="867724"/>
          </a:xfrm>
          <a:custGeom>
            <a:avLst/>
            <a:gdLst/>
            <a:ahLst/>
            <a:cxnLst/>
            <a:rect r="r" b="b" t="t" l="l"/>
            <a:pathLst>
              <a:path h="867724" w="3037035">
                <a:moveTo>
                  <a:pt x="0" y="0"/>
                </a:moveTo>
                <a:lnTo>
                  <a:pt x="3037035" y="0"/>
                </a:lnTo>
                <a:lnTo>
                  <a:pt x="3037035" y="867724"/>
                </a:lnTo>
                <a:lnTo>
                  <a:pt x="0" y="8677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6034324" y="9186388"/>
            <a:ext cx="1651000" cy="666750"/>
          </a:xfrm>
          <a:custGeom>
            <a:avLst/>
            <a:gdLst/>
            <a:ahLst/>
            <a:cxnLst/>
            <a:rect r="r" b="b" t="t" l="l"/>
            <a:pathLst>
              <a:path h="666750" w="1651000">
                <a:moveTo>
                  <a:pt x="0" y="0"/>
                </a:moveTo>
                <a:lnTo>
                  <a:pt x="1651000" y="0"/>
                </a:lnTo>
                <a:lnTo>
                  <a:pt x="1651000" y="666750"/>
                </a:lnTo>
                <a:lnTo>
                  <a:pt x="0" y="666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2743593" y="2739306"/>
            <a:ext cx="5093370" cy="3442905"/>
          </a:xfrm>
          <a:custGeom>
            <a:avLst/>
            <a:gdLst/>
            <a:ahLst/>
            <a:cxnLst/>
            <a:rect r="r" b="b" t="t" l="l"/>
            <a:pathLst>
              <a:path h="3442905" w="5093370">
                <a:moveTo>
                  <a:pt x="0" y="0"/>
                </a:moveTo>
                <a:lnTo>
                  <a:pt x="5093370" y="0"/>
                </a:lnTo>
                <a:lnTo>
                  <a:pt x="5093370" y="3442906"/>
                </a:lnTo>
                <a:lnTo>
                  <a:pt x="0" y="3442906"/>
                </a:lnTo>
                <a:lnTo>
                  <a:pt x="0" y="0"/>
                </a:lnTo>
                <a:close/>
              </a:path>
            </a:pathLst>
          </a:custGeom>
          <a:blipFill>
            <a:blip r:embed="rId14"/>
            <a:stretch>
              <a:fillRect l="0" t="0" r="0" b="0"/>
            </a:stretch>
          </a:blipFill>
        </p:spPr>
      </p:sp>
      <p:sp>
        <p:nvSpPr>
          <p:cNvPr name="Freeform 14" id="14"/>
          <p:cNvSpPr/>
          <p:nvPr/>
        </p:nvSpPr>
        <p:spPr>
          <a:xfrm flipH="false" flipV="false" rot="0">
            <a:off x="10029208" y="2820994"/>
            <a:ext cx="5050445" cy="3361217"/>
          </a:xfrm>
          <a:custGeom>
            <a:avLst/>
            <a:gdLst/>
            <a:ahLst/>
            <a:cxnLst/>
            <a:rect r="r" b="b" t="t" l="l"/>
            <a:pathLst>
              <a:path h="3361217" w="5050445">
                <a:moveTo>
                  <a:pt x="0" y="0"/>
                </a:moveTo>
                <a:lnTo>
                  <a:pt x="5050445" y="0"/>
                </a:lnTo>
                <a:lnTo>
                  <a:pt x="5050445" y="3361218"/>
                </a:lnTo>
                <a:lnTo>
                  <a:pt x="0" y="3361218"/>
                </a:lnTo>
                <a:lnTo>
                  <a:pt x="0" y="0"/>
                </a:lnTo>
                <a:close/>
              </a:path>
            </a:pathLst>
          </a:custGeom>
          <a:blipFill>
            <a:blip r:embed="rId15"/>
            <a:stretch>
              <a:fillRect l="0" t="0" r="0" b="0"/>
            </a:stretch>
          </a:blipFill>
        </p:spPr>
      </p:sp>
      <p:sp>
        <p:nvSpPr>
          <p:cNvPr name="TextBox 15" id="15"/>
          <p:cNvSpPr txBox="true"/>
          <p:nvPr/>
        </p:nvSpPr>
        <p:spPr>
          <a:xfrm rot="0">
            <a:off x="1416925" y="1329606"/>
            <a:ext cx="15442899"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Unit process yang menghasilkan limbah lube oil terbanyak di sektor Oil &amp; Gas Distribution adalah Refueller dan di sektor Mining adalah Genset.</a:t>
            </a:r>
          </a:p>
        </p:txBody>
      </p:sp>
      <p:sp>
        <p:nvSpPr>
          <p:cNvPr name="TextBox 16" id="16"/>
          <p:cNvSpPr txBox="true"/>
          <p:nvPr/>
        </p:nvSpPr>
        <p:spPr>
          <a:xfrm rot="0">
            <a:off x="1815313" y="6780464"/>
            <a:ext cx="694992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dan Gas Distribution, unit process yang menghasilkan limbah lube oil terbanyak adalah </a:t>
            </a:r>
            <a:r>
              <a:rPr lang="en-US" sz="2000">
                <a:solidFill>
                  <a:srgbClr val="1C2C1C"/>
                </a:solidFill>
                <a:latin typeface="Assistant Bold"/>
              </a:rPr>
              <a:t>Refueller  dengan  926,2 </a:t>
            </a:r>
            <a:r>
              <a:rPr lang="en-US" sz="2000">
                <a:solidFill>
                  <a:srgbClr val="1C2C1C"/>
                </a:solidFill>
                <a:latin typeface="Assistant"/>
              </a:rPr>
              <a:t>output amount, diikuti oleh </a:t>
            </a:r>
            <a:r>
              <a:rPr lang="en-US" sz="2000">
                <a:solidFill>
                  <a:srgbClr val="1C2C1C"/>
                </a:solidFill>
                <a:latin typeface="Assistant Bold"/>
              </a:rPr>
              <a:t>Genset sebesar 158,2</a:t>
            </a:r>
            <a:r>
              <a:rPr lang="en-US" sz="2000">
                <a:solidFill>
                  <a:srgbClr val="1C2C1C"/>
                </a:solidFill>
                <a:latin typeface="Assistant"/>
              </a:rPr>
              <a:t> output amount, serta entitas dengan output amount terkecil adalah </a:t>
            </a:r>
            <a:r>
              <a:rPr lang="en-US" sz="2000">
                <a:solidFill>
                  <a:srgbClr val="1C2C1C"/>
                </a:solidFill>
                <a:latin typeface="Assistant Bold"/>
              </a:rPr>
              <a:t>Pompa dengan 43</a:t>
            </a:r>
            <a:r>
              <a:rPr lang="en-US" sz="2000">
                <a:solidFill>
                  <a:srgbClr val="1C2C1C"/>
                </a:solidFill>
                <a:latin typeface="Assistant"/>
              </a:rPr>
              <a:t> output amount.</a:t>
            </a:r>
          </a:p>
        </p:txBody>
      </p:sp>
      <p:sp>
        <p:nvSpPr>
          <p:cNvPr name="TextBox 17" id="17"/>
          <p:cNvSpPr txBox="true"/>
          <p:nvPr/>
        </p:nvSpPr>
        <p:spPr>
          <a:xfrm rot="0">
            <a:off x="9673779" y="6648937"/>
            <a:ext cx="6949929" cy="15335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Mining, unit process yang menghasilkan limbah lube oil terbanyak adalah</a:t>
            </a:r>
            <a:r>
              <a:rPr lang="en-US" sz="2000">
                <a:solidFill>
                  <a:srgbClr val="1C2C1C"/>
                </a:solidFill>
                <a:latin typeface="Assistant Bold"/>
              </a:rPr>
              <a:t> Genset  dengan 13,5 ribu</a:t>
            </a:r>
            <a:r>
              <a:rPr lang="en-US" sz="2000">
                <a:solidFill>
                  <a:srgbClr val="1C2C1C"/>
                </a:solidFill>
                <a:latin typeface="Assistant"/>
              </a:rPr>
              <a:t> output amount, diikuti oleh </a:t>
            </a:r>
            <a:r>
              <a:rPr lang="en-US" sz="2000">
                <a:solidFill>
                  <a:srgbClr val="1C2C1C"/>
                </a:solidFill>
                <a:latin typeface="Assistant Bold"/>
              </a:rPr>
              <a:t>Gudang sebesar 748 </a:t>
            </a:r>
            <a:r>
              <a:rPr lang="en-US" sz="2000">
                <a:solidFill>
                  <a:srgbClr val="1C2C1C"/>
                </a:solidFill>
                <a:latin typeface="Assistant"/>
              </a:rPr>
              <a:t>output amount, dan diikuti oleh</a:t>
            </a:r>
            <a:r>
              <a:rPr lang="en-US" sz="2000">
                <a:solidFill>
                  <a:srgbClr val="1C2C1C"/>
                </a:solidFill>
                <a:latin typeface="Assistant Bold"/>
              </a:rPr>
              <a:t> Mixing dengan 748</a:t>
            </a:r>
            <a:r>
              <a:rPr lang="en-US" sz="2000">
                <a:solidFill>
                  <a:srgbClr val="1C2C1C"/>
                </a:solidFill>
                <a:latin typeface="Assistant"/>
              </a:rPr>
              <a:t> output amount.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rot="21373">
            <a:off x="1416895" y="1079000"/>
            <a:ext cx="3064109" cy="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4480975" y="44739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90626" y="2504843"/>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52774" y="8731250"/>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0" y="9688208"/>
            <a:ext cx="2620836" cy="748810"/>
          </a:xfrm>
          <a:custGeom>
            <a:avLst/>
            <a:gdLst/>
            <a:ahLst/>
            <a:cxnLst/>
            <a:rect r="r" b="b" t="t" l="l"/>
            <a:pathLst>
              <a:path h="748810" w="2620836">
                <a:moveTo>
                  <a:pt x="0" y="0"/>
                </a:moveTo>
                <a:lnTo>
                  <a:pt x="2620836" y="0"/>
                </a:lnTo>
                <a:lnTo>
                  <a:pt x="2620836" y="748810"/>
                </a:lnTo>
                <a:lnTo>
                  <a:pt x="0" y="7488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684374" y="8785225"/>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1028700" y="174998"/>
            <a:ext cx="16230600" cy="1078409"/>
            <a:chOff x="0" y="0"/>
            <a:chExt cx="21640800" cy="1437878"/>
          </a:xfrm>
        </p:grpSpPr>
        <p:sp>
          <p:nvSpPr>
            <p:cNvPr name="Freeform 9" id="9"/>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3"/>
              <a:stretch>
                <a:fillRect l="0" t="0" r="0" b="0"/>
              </a:stretch>
            </a:blipFill>
          </p:spPr>
        </p:sp>
        <p:sp>
          <p:nvSpPr>
            <p:cNvPr name="Freeform 10" id="10"/>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4"/>
              <a:stretch>
                <a:fillRect l="0" t="0" r="0" b="0"/>
              </a:stretch>
            </a:blipFill>
          </p:spPr>
        </p:sp>
        <p:sp>
          <p:nvSpPr>
            <p:cNvPr name="Freeform 11" id="11"/>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5"/>
              <a:stretch>
                <a:fillRect l="0" t="0" r="0" b="0"/>
              </a:stretch>
            </a:blipFill>
          </p:spPr>
        </p:sp>
      </p:grpSp>
      <p:sp>
        <p:nvSpPr>
          <p:cNvPr name="Freeform 12" id="12"/>
          <p:cNvSpPr/>
          <p:nvPr/>
        </p:nvSpPr>
        <p:spPr>
          <a:xfrm flipH="false" flipV="false" rot="0">
            <a:off x="1310418" y="2866991"/>
            <a:ext cx="7493131" cy="4911039"/>
          </a:xfrm>
          <a:custGeom>
            <a:avLst/>
            <a:gdLst/>
            <a:ahLst/>
            <a:cxnLst/>
            <a:rect r="r" b="b" t="t" l="l"/>
            <a:pathLst>
              <a:path h="4911039" w="7493131">
                <a:moveTo>
                  <a:pt x="0" y="0"/>
                </a:moveTo>
                <a:lnTo>
                  <a:pt x="7493131" y="0"/>
                </a:lnTo>
                <a:lnTo>
                  <a:pt x="7493131" y="4911039"/>
                </a:lnTo>
                <a:lnTo>
                  <a:pt x="0" y="4911039"/>
                </a:lnTo>
                <a:lnTo>
                  <a:pt x="0" y="0"/>
                </a:lnTo>
                <a:close/>
              </a:path>
            </a:pathLst>
          </a:custGeom>
          <a:blipFill>
            <a:blip r:embed="rId16"/>
            <a:stretch>
              <a:fillRect l="0" t="0" r="0" b="0"/>
            </a:stretch>
          </a:blipFill>
        </p:spPr>
      </p:sp>
      <p:sp>
        <p:nvSpPr>
          <p:cNvPr name="TextBox 13" id="13"/>
          <p:cNvSpPr txBox="true"/>
          <p:nvPr/>
        </p:nvSpPr>
        <p:spPr>
          <a:xfrm rot="0">
            <a:off x="1310418" y="1602900"/>
            <a:ext cx="15548195" cy="5238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Sektor Power Plant Memiliki Dampak Emisi Terbesar Daripada Sektor Lainnya</a:t>
            </a:r>
          </a:p>
        </p:txBody>
      </p:sp>
      <p:sp>
        <p:nvSpPr>
          <p:cNvPr name="TextBox 14" id="14"/>
          <p:cNvSpPr txBox="true"/>
          <p:nvPr/>
        </p:nvSpPr>
        <p:spPr>
          <a:xfrm rot="0">
            <a:off x="9562793" y="4208086"/>
            <a:ext cx="7103378" cy="2171700"/>
          </a:xfrm>
          <a:prstGeom prst="rect">
            <a:avLst/>
          </a:prstGeom>
        </p:spPr>
        <p:txBody>
          <a:bodyPr anchor="t" rtlCol="false" tIns="0" lIns="0" bIns="0" rIns="0">
            <a:spAutoFit/>
          </a:bodyPr>
          <a:lstStyle/>
          <a:p>
            <a:pPr algn="just">
              <a:lnSpc>
                <a:spcPts val="2879"/>
              </a:lnSpc>
            </a:pPr>
            <a:r>
              <a:rPr lang="en-US" sz="2400">
                <a:solidFill>
                  <a:srgbClr val="1C2C1C"/>
                </a:solidFill>
                <a:latin typeface="Assistant"/>
              </a:rPr>
              <a:t>Berdasarkan data di semua sektor, </a:t>
            </a:r>
            <a:r>
              <a:rPr lang="en-US" sz="2400">
                <a:solidFill>
                  <a:srgbClr val="1C2C1C"/>
                </a:solidFill>
                <a:latin typeface="Assistant Bold"/>
              </a:rPr>
              <a:t>sektor Power Plant memiliki dampak emisi terbesar dengan 57,9 triliun</a:t>
            </a:r>
            <a:r>
              <a:rPr lang="en-US" sz="2400">
                <a:solidFill>
                  <a:srgbClr val="1C2C1C"/>
                </a:solidFill>
                <a:latin typeface="Assistant"/>
              </a:rPr>
              <a:t> output amount, diikuti oleh </a:t>
            </a:r>
            <a:r>
              <a:rPr lang="en-US" sz="2400">
                <a:solidFill>
                  <a:srgbClr val="1C2C1C"/>
                </a:solidFill>
                <a:latin typeface="Assistant Bold"/>
              </a:rPr>
              <a:t>sektor Mining sebesar 93,6 miliar</a:t>
            </a:r>
            <a:r>
              <a:rPr lang="en-US" sz="2400">
                <a:solidFill>
                  <a:srgbClr val="1C2C1C"/>
                </a:solidFill>
                <a:latin typeface="Assistant"/>
              </a:rPr>
              <a:t>, serta entitas dengan output amount terkecil adalah </a:t>
            </a:r>
            <a:r>
              <a:rPr lang="en-US" sz="2400">
                <a:solidFill>
                  <a:srgbClr val="1C2C1C"/>
                </a:solidFill>
                <a:latin typeface="Assistant Bold"/>
              </a:rPr>
              <a:t>sektor Oil dan Gas Distribution dengan 3,9 miliar</a:t>
            </a:r>
            <a:r>
              <a:rPr lang="en-US" sz="2400">
                <a:solidFill>
                  <a:srgbClr val="1C2C1C"/>
                </a:solidFill>
                <a:latin typeface="Assistant"/>
              </a:rPr>
              <a:t> output amount.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3887600" y="269787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337452" y="3486526"/>
            <a:ext cx="2260424" cy="5721474"/>
          </a:xfrm>
          <a:custGeom>
            <a:avLst/>
            <a:gdLst/>
            <a:ahLst/>
            <a:cxnLst/>
            <a:rect r="r" b="b" t="t" l="l"/>
            <a:pathLst>
              <a:path h="5721474" w="2260424">
                <a:moveTo>
                  <a:pt x="0" y="0"/>
                </a:moveTo>
                <a:lnTo>
                  <a:pt x="2260424" y="0"/>
                </a:lnTo>
                <a:lnTo>
                  <a:pt x="2260424" y="5721474"/>
                </a:lnTo>
                <a:lnTo>
                  <a:pt x="0" y="5721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57374" y="182638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0317406" y="6273794"/>
            <a:ext cx="5118938" cy="2933710"/>
          </a:xfrm>
          <a:custGeom>
            <a:avLst/>
            <a:gdLst/>
            <a:ahLst/>
            <a:cxnLst/>
            <a:rect r="r" b="b" t="t" l="l"/>
            <a:pathLst>
              <a:path h="2933710" w="5118938">
                <a:moveTo>
                  <a:pt x="0" y="0"/>
                </a:moveTo>
                <a:lnTo>
                  <a:pt x="5118938" y="0"/>
                </a:lnTo>
                <a:lnTo>
                  <a:pt x="5118938" y="2933710"/>
                </a:lnTo>
                <a:lnTo>
                  <a:pt x="0" y="2933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8514402" y="7651752"/>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471426" y="8541252"/>
            <a:ext cx="1651000" cy="666750"/>
          </a:xfrm>
          <a:custGeom>
            <a:avLst/>
            <a:gdLst/>
            <a:ahLst/>
            <a:cxnLst/>
            <a:rect r="r" b="b" t="t" l="l"/>
            <a:pathLst>
              <a:path h="666750" w="1651000">
                <a:moveTo>
                  <a:pt x="0" y="0"/>
                </a:moveTo>
                <a:lnTo>
                  <a:pt x="1651000" y="0"/>
                </a:lnTo>
                <a:lnTo>
                  <a:pt x="1651000" y="666750"/>
                </a:lnTo>
                <a:lnTo>
                  <a:pt x="0" y="6667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730376" y="8907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229750" y="7760176"/>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449000" y="7760176"/>
            <a:ext cx="10948326" cy="1447802"/>
          </a:xfrm>
          <a:custGeom>
            <a:avLst/>
            <a:gdLst/>
            <a:ahLst/>
            <a:cxnLst/>
            <a:rect r="r" b="b" t="t" l="l"/>
            <a:pathLst>
              <a:path h="1447802" w="10948326">
                <a:moveTo>
                  <a:pt x="0" y="0"/>
                </a:moveTo>
                <a:lnTo>
                  <a:pt x="10948326" y="0"/>
                </a:lnTo>
                <a:lnTo>
                  <a:pt x="10948326" y="1447802"/>
                </a:lnTo>
                <a:lnTo>
                  <a:pt x="0" y="14478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14" id="14"/>
          <p:cNvSpPr/>
          <p:nvPr/>
        </p:nvSpPr>
        <p:spPr>
          <a:xfrm>
            <a:off x="1028715" y="1316590"/>
            <a:ext cx="3064053" cy="9525"/>
          </a:xfrm>
          <a:prstGeom prst="line">
            <a:avLst/>
          </a:prstGeom>
          <a:ln cap="rnd" w="9525">
            <a:solidFill>
              <a:srgbClr val="558152"/>
            </a:solidFill>
            <a:prstDash val="solid"/>
            <a:headEnd type="none" len="sm" w="sm"/>
            <a:tailEnd type="none" len="sm" w="sm"/>
          </a:ln>
        </p:spPr>
      </p:sp>
      <p:sp>
        <p:nvSpPr>
          <p:cNvPr name="Freeform 15" id="15"/>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23"/>
            <a:stretch>
              <a:fillRect l="0" t="0" r="0" b="-2731"/>
            </a:stretch>
          </a:blipFill>
        </p:spPr>
      </p:sp>
      <p:sp>
        <p:nvSpPr>
          <p:cNvPr name="Freeform 16" id="16"/>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24"/>
            <a:stretch>
              <a:fillRect l="0" t="0" r="0" b="0"/>
            </a:stretch>
          </a:blipFill>
        </p:spPr>
      </p:sp>
      <p:sp>
        <p:nvSpPr>
          <p:cNvPr name="Freeform 17" id="17"/>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25"/>
            <a:stretch>
              <a:fillRect l="0" t="0" r="0" b="0"/>
            </a:stretch>
          </a:blipFill>
        </p:spPr>
      </p:sp>
      <p:sp>
        <p:nvSpPr>
          <p:cNvPr name="TextBox 18" id="18"/>
          <p:cNvSpPr txBox="true"/>
          <p:nvPr/>
        </p:nvSpPr>
        <p:spPr>
          <a:xfrm rot="0">
            <a:off x="1416925" y="3562351"/>
            <a:ext cx="6032075" cy="2019300"/>
          </a:xfrm>
          <a:prstGeom prst="rect">
            <a:avLst/>
          </a:prstGeom>
        </p:spPr>
        <p:txBody>
          <a:bodyPr anchor="t" rtlCol="false" tIns="0" lIns="0" bIns="0" rIns="0">
            <a:spAutoFit/>
          </a:bodyPr>
          <a:lstStyle/>
          <a:p>
            <a:pPr algn="l">
              <a:lnSpc>
                <a:spcPts val="7800"/>
              </a:lnSpc>
            </a:pPr>
            <a:r>
              <a:rPr lang="en-US" sz="6500">
                <a:solidFill>
                  <a:srgbClr val="466845"/>
                </a:solidFill>
                <a:latin typeface="Arimo Bold"/>
              </a:rPr>
              <a:t>KESIMPULAN &amp; SARAN</a:t>
            </a:r>
          </a:p>
        </p:txBody>
      </p:sp>
      <p:sp>
        <p:nvSpPr>
          <p:cNvPr name="TextBox 19" id="19"/>
          <p:cNvSpPr txBox="true"/>
          <p:nvPr/>
        </p:nvSpPr>
        <p:spPr>
          <a:xfrm rot="0">
            <a:off x="1539327" y="1788280"/>
            <a:ext cx="2482350" cy="1485900"/>
          </a:xfrm>
          <a:prstGeom prst="rect">
            <a:avLst/>
          </a:prstGeom>
        </p:spPr>
        <p:txBody>
          <a:bodyPr anchor="t" rtlCol="false" tIns="0" lIns="0" bIns="0" rIns="0">
            <a:spAutoFit/>
          </a:bodyPr>
          <a:lstStyle/>
          <a:p>
            <a:pPr algn="l">
              <a:lnSpc>
                <a:spcPts val="11400"/>
              </a:lnSpc>
            </a:pPr>
            <a:r>
              <a:rPr lang="en-US" sz="9500">
                <a:solidFill>
                  <a:srgbClr val="466845"/>
                </a:solidFill>
                <a:latin typeface="Arimo Bold"/>
              </a:rPr>
              <a:t>04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867350" y="7760166"/>
            <a:ext cx="16420650" cy="1447834"/>
          </a:xfrm>
          <a:custGeom>
            <a:avLst/>
            <a:gdLst/>
            <a:ahLst/>
            <a:cxnLst/>
            <a:rect r="r" b="b" t="t" l="l"/>
            <a:pathLst>
              <a:path h="1447834" w="16420650">
                <a:moveTo>
                  <a:pt x="0" y="0"/>
                </a:moveTo>
                <a:lnTo>
                  <a:pt x="16420650" y="0"/>
                </a:lnTo>
                <a:lnTo>
                  <a:pt x="16420650"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476375"/>
            <a:ext cx="16230600" cy="790575"/>
          </a:xfrm>
          <a:prstGeom prst="rect">
            <a:avLst/>
          </a:prstGeom>
        </p:spPr>
        <p:txBody>
          <a:bodyPr anchor="t" rtlCol="false" tIns="0" lIns="0" bIns="0" rIns="0">
            <a:spAutoFit/>
          </a:bodyPr>
          <a:lstStyle/>
          <a:p>
            <a:pPr algn="ctr">
              <a:lnSpc>
                <a:spcPts val="6000"/>
              </a:lnSpc>
            </a:pPr>
            <a:r>
              <a:rPr lang="en-US" sz="5000">
                <a:solidFill>
                  <a:srgbClr val="466845"/>
                </a:solidFill>
                <a:latin typeface="Arimo Bold"/>
              </a:rPr>
              <a:t>KESIMPULAN</a:t>
            </a:r>
          </a:p>
        </p:txBody>
      </p:sp>
      <p:sp>
        <p:nvSpPr>
          <p:cNvPr name="TextBox 6" id="6"/>
          <p:cNvSpPr txBox="true"/>
          <p:nvPr/>
        </p:nvSpPr>
        <p:spPr>
          <a:xfrm rot="0">
            <a:off x="2734909" y="2733675"/>
            <a:ext cx="12513383" cy="4886325"/>
          </a:xfrm>
          <a:prstGeom prst="rect">
            <a:avLst/>
          </a:prstGeom>
        </p:spPr>
        <p:txBody>
          <a:bodyPr anchor="t" rtlCol="false" tIns="0" lIns="0" bIns="0" rIns="0">
            <a:spAutoFit/>
          </a:bodyPr>
          <a:lstStyle/>
          <a:p>
            <a:pPr algn="just" marL="431801" indent="-215900" lvl="1">
              <a:lnSpc>
                <a:spcPts val="2400"/>
              </a:lnSpc>
              <a:buFont typeface="Arial"/>
              <a:buChar char="•"/>
            </a:pPr>
            <a:r>
              <a:rPr lang="en-US" sz="2000">
                <a:solidFill>
                  <a:srgbClr val="1C2C1C"/>
                </a:solidFill>
                <a:latin typeface="Assistant Bold"/>
              </a:rPr>
              <a:t>Kontributor emisi CO2 terbesar di semua sektor berasal dari</a:t>
            </a:r>
            <a:r>
              <a:rPr lang="en-US" sz="2000">
                <a:solidFill>
                  <a:srgbClr val="1C2C1C"/>
                </a:solidFill>
                <a:latin typeface="Assistant"/>
              </a:rPr>
              <a:t> </a:t>
            </a:r>
            <a:r>
              <a:rPr lang="en-US" sz="2000">
                <a:solidFill>
                  <a:srgbClr val="1C2C1C"/>
                </a:solidFill>
                <a:latin typeface="Assistant Bold"/>
              </a:rPr>
              <a:t>sektor Oil &amp; Gas Distribution area FT Cilacap</a:t>
            </a:r>
            <a:r>
              <a:rPr lang="en-US" sz="2000">
                <a:solidFill>
                  <a:srgbClr val="1C2C1C"/>
                </a:solidFill>
                <a:latin typeface="Assistant"/>
              </a:rPr>
              <a:t>. Kemudian pada </a:t>
            </a:r>
            <a:r>
              <a:rPr lang="en-US" sz="2000">
                <a:solidFill>
                  <a:srgbClr val="1C2C1C"/>
                </a:solidFill>
                <a:latin typeface="Assistant Bold"/>
              </a:rPr>
              <a:t>sektor Power Plant, kontributor terbesarnya adalah IP Adipala</a:t>
            </a:r>
            <a:r>
              <a:rPr lang="en-US" sz="2000">
                <a:solidFill>
                  <a:srgbClr val="1C2C1C"/>
                </a:solidFill>
                <a:latin typeface="Assistant"/>
              </a:rPr>
              <a:t>, dan di </a:t>
            </a:r>
            <a:r>
              <a:rPr lang="en-US" sz="2000">
                <a:solidFill>
                  <a:srgbClr val="1C2C1C"/>
                </a:solidFill>
                <a:latin typeface="Assistant Bold"/>
              </a:rPr>
              <a:t>sektor Mining adalah PT Timah Unit Metalurgi (Unmet) Muntok. </a:t>
            </a:r>
          </a:p>
          <a:p>
            <a:pPr algn="just">
              <a:lnSpc>
                <a:spcPts val="2400"/>
              </a:lnSpc>
            </a:pPr>
          </a:p>
          <a:p>
            <a:pPr algn="just" marL="431801" indent="-215900" lvl="1">
              <a:lnSpc>
                <a:spcPts val="2400"/>
              </a:lnSpc>
              <a:buFont typeface="Arial"/>
              <a:buChar char="•"/>
            </a:pPr>
            <a:r>
              <a:rPr lang="en-US" sz="2000">
                <a:solidFill>
                  <a:srgbClr val="1C2C1C"/>
                </a:solidFill>
                <a:latin typeface="Assistant Bold"/>
              </a:rPr>
              <a:t>Unit process yang menghasilkan emisi CO2 terbesar di semua sektor dan sektor Oil &amp; Gas Distribution adalah Genset</a:t>
            </a:r>
            <a:r>
              <a:rPr lang="en-US" sz="2000">
                <a:solidFill>
                  <a:srgbClr val="1C2C1C"/>
                </a:solidFill>
                <a:latin typeface="Assistant"/>
              </a:rPr>
              <a:t>, sedangkan di </a:t>
            </a:r>
            <a:r>
              <a:rPr lang="en-US" sz="2000">
                <a:solidFill>
                  <a:srgbClr val="1C2C1C"/>
                </a:solidFill>
                <a:latin typeface="Assistant Bold"/>
              </a:rPr>
              <a:t>sektor Power Plant adalah Boiler</a:t>
            </a:r>
            <a:r>
              <a:rPr lang="en-US" sz="2000">
                <a:solidFill>
                  <a:srgbClr val="1C2C1C"/>
                </a:solidFill>
                <a:latin typeface="Assistant"/>
              </a:rPr>
              <a:t>, dan di </a:t>
            </a:r>
            <a:r>
              <a:rPr lang="en-US" sz="2000">
                <a:solidFill>
                  <a:srgbClr val="1C2C1C"/>
                </a:solidFill>
                <a:latin typeface="Assistant Bold"/>
              </a:rPr>
              <a:t>sektor Mining adalah Mineral Processing</a:t>
            </a:r>
            <a:r>
              <a:rPr lang="en-US" sz="2000">
                <a:solidFill>
                  <a:srgbClr val="1C2C1C"/>
                </a:solidFill>
                <a:latin typeface="Assistant"/>
              </a:rPr>
              <a:t>. </a:t>
            </a:r>
          </a:p>
          <a:p>
            <a:pPr algn="just">
              <a:lnSpc>
                <a:spcPts val="2400"/>
              </a:lnSpc>
            </a:pPr>
          </a:p>
          <a:p>
            <a:pPr algn="just" marL="431801" indent="-215900" lvl="1">
              <a:lnSpc>
                <a:spcPts val="2400"/>
              </a:lnSpc>
              <a:buFont typeface="Arial"/>
              <a:buChar char="•"/>
            </a:pPr>
            <a:r>
              <a:rPr lang="en-US" sz="2000">
                <a:solidFill>
                  <a:srgbClr val="1C2C1C"/>
                </a:solidFill>
                <a:latin typeface="Assistant Bold"/>
              </a:rPr>
              <a:t>Emisi output terbesar di semua sektor dan sektor Power Plant adalah Nitrogen Dioxide (NO2)</a:t>
            </a:r>
            <a:r>
              <a:rPr lang="en-US" sz="2000">
                <a:solidFill>
                  <a:srgbClr val="1C2C1C"/>
                </a:solidFill>
                <a:latin typeface="Assistant"/>
              </a:rPr>
              <a:t>, sedangkan </a:t>
            </a:r>
            <a:r>
              <a:rPr lang="en-US" sz="2000">
                <a:solidFill>
                  <a:srgbClr val="1C2C1C"/>
                </a:solidFill>
                <a:latin typeface="Assistant Bold"/>
              </a:rPr>
              <a:t>di sektor Oil &amp; Gas Distribution adalah Carbon Dioxide (CO2)</a:t>
            </a:r>
            <a:r>
              <a:rPr lang="en-US" sz="2000">
                <a:solidFill>
                  <a:srgbClr val="1C2C1C"/>
                </a:solidFill>
                <a:latin typeface="Assistant"/>
              </a:rPr>
              <a:t>, dan di </a:t>
            </a:r>
            <a:r>
              <a:rPr lang="en-US" sz="2000">
                <a:solidFill>
                  <a:srgbClr val="1C2C1C"/>
                </a:solidFill>
                <a:latin typeface="Assistant Bold"/>
              </a:rPr>
              <a:t>sektor Mining adalah Feedwater</a:t>
            </a:r>
            <a:r>
              <a:rPr lang="en-US" sz="2000">
                <a:solidFill>
                  <a:srgbClr val="1C2C1C"/>
                </a:solidFill>
                <a:latin typeface="Assistant"/>
              </a:rPr>
              <a:t>. </a:t>
            </a:r>
          </a:p>
          <a:p>
            <a:pPr algn="just">
              <a:lnSpc>
                <a:spcPts val="2400"/>
              </a:lnSpc>
            </a:pPr>
          </a:p>
          <a:p>
            <a:pPr algn="just" marL="431801" indent="-215900" lvl="1">
              <a:lnSpc>
                <a:spcPts val="2400"/>
              </a:lnSpc>
              <a:buFont typeface="Arial"/>
              <a:buChar char="•"/>
            </a:pPr>
            <a:r>
              <a:rPr lang="en-US" sz="2000">
                <a:solidFill>
                  <a:srgbClr val="1C2C1C"/>
                </a:solidFill>
                <a:latin typeface="Assistant Bold"/>
              </a:rPr>
              <a:t>Material input terbanyak di semua sektor dan sektor Power Plant adalah Feedwater</a:t>
            </a:r>
            <a:r>
              <a:rPr lang="en-US" sz="2000">
                <a:solidFill>
                  <a:srgbClr val="1C2C1C"/>
                </a:solidFill>
                <a:latin typeface="Assistant"/>
              </a:rPr>
              <a:t>, di </a:t>
            </a:r>
            <a:r>
              <a:rPr lang="en-US" sz="2000">
                <a:solidFill>
                  <a:srgbClr val="1C2C1C"/>
                </a:solidFill>
                <a:latin typeface="Assistant Bold"/>
              </a:rPr>
              <a:t>sektor Oil &amp; Gas Distribution adalah Petroleum</a:t>
            </a:r>
            <a:r>
              <a:rPr lang="en-US" sz="2000">
                <a:solidFill>
                  <a:srgbClr val="1C2C1C"/>
                </a:solidFill>
                <a:latin typeface="Assistant"/>
              </a:rPr>
              <a:t>, dan di </a:t>
            </a:r>
            <a:r>
              <a:rPr lang="en-US" sz="2000">
                <a:solidFill>
                  <a:srgbClr val="1C2C1C"/>
                </a:solidFill>
                <a:latin typeface="Assistant Bold"/>
              </a:rPr>
              <a:t>sektor Mining adalah Material Tanah</a:t>
            </a:r>
            <a:r>
              <a:rPr lang="en-US" sz="2000">
                <a:solidFill>
                  <a:srgbClr val="1C2C1C"/>
                </a:solidFill>
                <a:latin typeface="Assistant"/>
              </a:rPr>
              <a:t>.</a:t>
            </a:r>
          </a:p>
          <a:p>
            <a:pPr algn="just">
              <a:lnSpc>
                <a:spcPts val="2400"/>
              </a:lnSpc>
            </a:pPr>
          </a:p>
          <a:p>
            <a:pPr algn="just" marL="431801" indent="-215900" lvl="1">
              <a:lnSpc>
                <a:spcPts val="2400"/>
              </a:lnSpc>
              <a:buFont typeface="Arial"/>
              <a:buChar char="•"/>
            </a:pPr>
            <a:r>
              <a:rPr lang="en-US" sz="2000">
                <a:solidFill>
                  <a:srgbClr val="1C2C1C"/>
                </a:solidFill>
                <a:latin typeface="Assistant Bold"/>
              </a:rPr>
              <a:t>Kategori dengan jumlah input dan output terbesar di semua sektor dan sektor Power Plant adalah Material dan Emission</a:t>
            </a:r>
            <a:r>
              <a:rPr lang="en-US" sz="2000">
                <a:solidFill>
                  <a:srgbClr val="1C2C1C"/>
                </a:solidFill>
                <a:latin typeface="Assistant"/>
              </a:rPr>
              <a:t>, sementara di </a:t>
            </a:r>
            <a:r>
              <a:rPr lang="en-US" sz="2000">
                <a:solidFill>
                  <a:srgbClr val="1C2C1C"/>
                </a:solidFill>
                <a:latin typeface="Assistant Bold"/>
              </a:rPr>
              <a:t>sektor Oil &amp; Gas Distribution adalah Energy dan Waste</a:t>
            </a:r>
            <a:r>
              <a:rPr lang="en-US" sz="2000">
                <a:solidFill>
                  <a:srgbClr val="1C2C1C"/>
                </a:solidFill>
                <a:latin typeface="Assistant"/>
              </a:rPr>
              <a:t>, dan di </a:t>
            </a:r>
            <a:r>
              <a:rPr lang="en-US" sz="2000">
                <a:solidFill>
                  <a:srgbClr val="1C2C1C"/>
                </a:solidFill>
                <a:latin typeface="Assistant Bold"/>
              </a:rPr>
              <a:t>sektor Mining adalah Material dan Emission</a:t>
            </a:r>
            <a:r>
              <a:rPr lang="en-US" sz="2000">
                <a:solidFill>
                  <a:srgbClr val="1C2C1C"/>
                </a:solidFill>
                <a:latin typeface="Assistant"/>
              </a:rPr>
              <a:t>. </a:t>
            </a:r>
          </a:p>
        </p:txBody>
      </p:sp>
      <p:sp>
        <p:nvSpPr>
          <p:cNvPr name="Freeform 7" id="7"/>
          <p:cNvSpPr/>
          <p:nvPr/>
        </p:nvSpPr>
        <p:spPr>
          <a:xfrm flipH="false" flipV="false" rot="0">
            <a:off x="-3799397" y="4752900"/>
            <a:ext cx="5229200" cy="4994500"/>
          </a:xfrm>
          <a:custGeom>
            <a:avLst/>
            <a:gdLst/>
            <a:ahLst/>
            <a:cxnLst/>
            <a:rect r="r" b="b" t="t" l="l"/>
            <a:pathLst>
              <a:path h="4994500" w="5229200">
                <a:moveTo>
                  <a:pt x="0" y="0"/>
                </a:moveTo>
                <a:lnTo>
                  <a:pt x="5229200" y="0"/>
                </a:lnTo>
                <a:lnTo>
                  <a:pt x="5229200" y="4994500"/>
                </a:lnTo>
                <a:lnTo>
                  <a:pt x="0" y="4994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7"/>
            <a:stretch>
              <a:fillRect l="0" t="0" r="0" b="0"/>
            </a:stretch>
          </a:blipFill>
        </p:spPr>
      </p:sp>
      <p:sp>
        <p:nvSpPr>
          <p:cNvPr name="Freeform 9" id="9"/>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8"/>
            <a:stretch>
              <a:fillRect l="0" t="0" r="0" b="0"/>
            </a:stretch>
          </a:blipFill>
        </p:spPr>
      </p:sp>
      <p:sp>
        <p:nvSpPr>
          <p:cNvPr name="Freeform 10" id="10"/>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9"/>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867350" y="7760166"/>
            <a:ext cx="16420650" cy="1447834"/>
          </a:xfrm>
          <a:custGeom>
            <a:avLst/>
            <a:gdLst/>
            <a:ahLst/>
            <a:cxnLst/>
            <a:rect r="r" b="b" t="t" l="l"/>
            <a:pathLst>
              <a:path h="1447834" w="16420650">
                <a:moveTo>
                  <a:pt x="0" y="0"/>
                </a:moveTo>
                <a:lnTo>
                  <a:pt x="16420650" y="0"/>
                </a:lnTo>
                <a:lnTo>
                  <a:pt x="16420650"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99397" y="4752900"/>
            <a:ext cx="5229200" cy="4994500"/>
          </a:xfrm>
          <a:custGeom>
            <a:avLst/>
            <a:gdLst/>
            <a:ahLst/>
            <a:cxnLst/>
            <a:rect r="r" b="b" t="t" l="l"/>
            <a:pathLst>
              <a:path h="4994500" w="5229200">
                <a:moveTo>
                  <a:pt x="0" y="0"/>
                </a:moveTo>
                <a:lnTo>
                  <a:pt x="5229200" y="0"/>
                </a:lnTo>
                <a:lnTo>
                  <a:pt x="5229200" y="4994500"/>
                </a:lnTo>
                <a:lnTo>
                  <a:pt x="0" y="4994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7"/>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8"/>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9"/>
            <a:stretch>
              <a:fillRect l="0" t="0" r="0" b="0"/>
            </a:stretch>
          </a:blipFill>
        </p:spPr>
      </p:sp>
      <p:sp>
        <p:nvSpPr>
          <p:cNvPr name="TextBox 9" id="9"/>
          <p:cNvSpPr txBox="true"/>
          <p:nvPr/>
        </p:nvSpPr>
        <p:spPr>
          <a:xfrm rot="0">
            <a:off x="2734909" y="2960034"/>
            <a:ext cx="12513383" cy="4276725"/>
          </a:xfrm>
          <a:prstGeom prst="rect">
            <a:avLst/>
          </a:prstGeom>
        </p:spPr>
        <p:txBody>
          <a:bodyPr anchor="t" rtlCol="false" tIns="0" lIns="0" bIns="0" rIns="0">
            <a:spAutoFit/>
          </a:bodyPr>
          <a:lstStyle/>
          <a:p>
            <a:pPr algn="l" marL="431801" indent="-215900" lvl="1">
              <a:lnSpc>
                <a:spcPts val="2400"/>
              </a:lnSpc>
              <a:buFont typeface="Arial"/>
              <a:buChar char="•"/>
            </a:pPr>
            <a:r>
              <a:rPr lang="en-US" sz="2000">
                <a:solidFill>
                  <a:srgbClr val="000000"/>
                </a:solidFill>
                <a:latin typeface="Assistant Bold"/>
              </a:rPr>
              <a:t>Unit process dengan kategori emisi ke udara terbanyak di semua sektor dan sektor Oil &amp; Gas Distribution adalah Genset</a:t>
            </a:r>
            <a:r>
              <a:rPr lang="en-US" sz="2000">
                <a:solidFill>
                  <a:srgbClr val="000000"/>
                </a:solidFill>
                <a:latin typeface="Assistant"/>
              </a:rPr>
              <a:t>, di </a:t>
            </a:r>
            <a:r>
              <a:rPr lang="en-US" sz="2000">
                <a:solidFill>
                  <a:srgbClr val="000000"/>
                </a:solidFill>
                <a:latin typeface="Assistant Bold"/>
              </a:rPr>
              <a:t>sektor Power Plant adalah Boiler</a:t>
            </a:r>
            <a:r>
              <a:rPr lang="en-US" sz="2000">
                <a:solidFill>
                  <a:srgbClr val="000000"/>
                </a:solidFill>
                <a:latin typeface="Assistant"/>
              </a:rPr>
              <a:t>, dan di </a:t>
            </a:r>
            <a:r>
              <a:rPr lang="en-US" sz="2000">
                <a:solidFill>
                  <a:srgbClr val="000000"/>
                </a:solidFill>
                <a:latin typeface="Assistant Bold"/>
              </a:rPr>
              <a:t>sektor Mining adalah Mineral Processing</a:t>
            </a:r>
            <a:r>
              <a:rPr lang="en-US" sz="2000">
                <a:solidFill>
                  <a:srgbClr val="000000"/>
                </a:solidFill>
                <a:latin typeface="Assistant"/>
              </a:rPr>
              <a:t>. </a:t>
            </a:r>
          </a:p>
          <a:p>
            <a:pPr algn="l">
              <a:lnSpc>
                <a:spcPts val="2400"/>
              </a:lnSpc>
            </a:pPr>
          </a:p>
          <a:p>
            <a:pPr algn="l" marL="431801" indent="-215900" lvl="1">
              <a:lnSpc>
                <a:spcPts val="2400"/>
              </a:lnSpc>
              <a:buFont typeface="Arial"/>
              <a:buChar char="•"/>
            </a:pPr>
            <a:r>
              <a:rPr lang="en-US" sz="2000">
                <a:solidFill>
                  <a:srgbClr val="000000"/>
                </a:solidFill>
                <a:latin typeface="Assistant Bold"/>
              </a:rPr>
              <a:t>Unit process dengan limbah lube oil terbanyak di semua sektor dan sektor Power Plant adalah TPS Limbah B3</a:t>
            </a:r>
            <a:r>
              <a:rPr lang="en-US" sz="2000">
                <a:solidFill>
                  <a:srgbClr val="000000"/>
                </a:solidFill>
                <a:latin typeface="Assistant"/>
              </a:rPr>
              <a:t>, di </a:t>
            </a:r>
            <a:r>
              <a:rPr lang="en-US" sz="2000">
                <a:solidFill>
                  <a:srgbClr val="000000"/>
                </a:solidFill>
                <a:latin typeface="Assistant Bold"/>
              </a:rPr>
              <a:t>sektor Oil &amp; Gas Distribution adalah Refueller</a:t>
            </a:r>
            <a:r>
              <a:rPr lang="en-US" sz="2000">
                <a:solidFill>
                  <a:srgbClr val="000000"/>
                </a:solidFill>
                <a:latin typeface="Assistant"/>
              </a:rPr>
              <a:t>, dan di </a:t>
            </a:r>
            <a:r>
              <a:rPr lang="en-US" sz="2000">
                <a:solidFill>
                  <a:srgbClr val="000000"/>
                </a:solidFill>
                <a:latin typeface="Assistant Bold"/>
              </a:rPr>
              <a:t>sektor Mining adalah Genset</a:t>
            </a:r>
            <a:r>
              <a:rPr lang="en-US" sz="2000">
                <a:solidFill>
                  <a:srgbClr val="000000"/>
                </a:solidFill>
                <a:latin typeface="Assistant"/>
              </a:rPr>
              <a:t>. </a:t>
            </a:r>
          </a:p>
          <a:p>
            <a:pPr algn="l">
              <a:lnSpc>
                <a:spcPts val="2400"/>
              </a:lnSpc>
            </a:pPr>
          </a:p>
          <a:p>
            <a:pPr algn="l" marL="431801" indent="-215900" lvl="1">
              <a:lnSpc>
                <a:spcPts val="2400"/>
              </a:lnSpc>
              <a:buFont typeface="Arial"/>
              <a:buChar char="•"/>
            </a:pPr>
            <a:r>
              <a:rPr lang="en-US" sz="2000">
                <a:solidFill>
                  <a:srgbClr val="000000"/>
                </a:solidFill>
                <a:latin typeface="Assistant Bold"/>
              </a:rPr>
              <a:t>Emisi terbanyak ada di sektor Power Plant</a:t>
            </a:r>
            <a:r>
              <a:rPr lang="en-US" sz="2000">
                <a:solidFill>
                  <a:srgbClr val="000000"/>
                </a:solidFill>
                <a:latin typeface="Assistant"/>
              </a:rPr>
              <a:t>. </a:t>
            </a:r>
          </a:p>
          <a:p>
            <a:pPr algn="l">
              <a:lnSpc>
                <a:spcPts val="2400"/>
              </a:lnSpc>
            </a:pPr>
          </a:p>
          <a:p>
            <a:pPr algn="just">
              <a:lnSpc>
                <a:spcPts val="2400"/>
              </a:lnSpc>
            </a:pPr>
          </a:p>
          <a:p>
            <a:pPr algn="just">
              <a:lnSpc>
                <a:spcPts val="2400"/>
              </a:lnSpc>
            </a:pPr>
            <a:r>
              <a:rPr lang="en-US" sz="2000">
                <a:solidFill>
                  <a:srgbClr val="000000"/>
                </a:solidFill>
                <a:latin typeface="Assistant"/>
              </a:rPr>
              <a:t>Analisis emisi CO2 memberikan banyak manfaat bagi perusahaan, baik dari segi lingkungan, ekonomi, maupun reputasi. Dengan memahami jejak karbon mereka kita dapat memberikan informasi yang dapat digunakan untuk membuat keputusan tentang strategi pengurangan emisi. Sehingga perusahaan dapat berkontribusi pada upaya global untuk memerangi perubahan iklim, meningkatkan daya saing mereka, dan membangun citra merek yang positif.</a:t>
            </a:r>
          </a:p>
        </p:txBody>
      </p:sp>
      <p:sp>
        <p:nvSpPr>
          <p:cNvPr name="TextBox 10" id="10"/>
          <p:cNvSpPr txBox="true"/>
          <p:nvPr/>
        </p:nvSpPr>
        <p:spPr>
          <a:xfrm rot="0">
            <a:off x="1028700" y="1476375"/>
            <a:ext cx="16230600" cy="790575"/>
          </a:xfrm>
          <a:prstGeom prst="rect">
            <a:avLst/>
          </a:prstGeom>
        </p:spPr>
        <p:txBody>
          <a:bodyPr anchor="t" rtlCol="false" tIns="0" lIns="0" bIns="0" rIns="0">
            <a:spAutoFit/>
          </a:bodyPr>
          <a:lstStyle/>
          <a:p>
            <a:pPr algn="ctr">
              <a:lnSpc>
                <a:spcPts val="6000"/>
              </a:lnSpc>
            </a:pPr>
            <a:r>
              <a:rPr lang="en-US" sz="5000">
                <a:solidFill>
                  <a:srgbClr val="466845"/>
                </a:solidFill>
                <a:latin typeface="Arimo Bold"/>
              </a:rPr>
              <a:t>KESIMPULAN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6278120" y="5463708"/>
            <a:ext cx="1962360" cy="3744292"/>
          </a:xfrm>
          <a:custGeom>
            <a:avLst/>
            <a:gdLst/>
            <a:ahLst/>
            <a:cxnLst/>
            <a:rect r="r" b="b" t="t" l="l"/>
            <a:pathLst>
              <a:path h="3744292" w="1962360">
                <a:moveTo>
                  <a:pt x="0" y="0"/>
                </a:moveTo>
                <a:lnTo>
                  <a:pt x="1962360" y="0"/>
                </a:lnTo>
                <a:lnTo>
                  <a:pt x="1962360" y="3744292"/>
                </a:lnTo>
                <a:lnTo>
                  <a:pt x="0" y="3744292"/>
                </a:lnTo>
                <a:lnTo>
                  <a:pt x="0" y="0"/>
                </a:lnTo>
                <a:close/>
              </a:path>
            </a:pathLst>
          </a:custGeom>
          <a:blipFill>
            <a:blip r:embed="rId3"/>
            <a:stretch>
              <a:fillRect l="-184387" t="0" r="-54822" b="0"/>
            </a:stretch>
          </a:blipFill>
        </p:spPr>
      </p:sp>
      <p:sp>
        <p:nvSpPr>
          <p:cNvPr name="Freeform 5" id="5"/>
          <p:cNvSpPr/>
          <p:nvPr/>
        </p:nvSpPr>
        <p:spPr>
          <a:xfrm flipH="false" flipV="false" rot="0">
            <a:off x="0" y="7760166"/>
            <a:ext cx="16420650" cy="1447834"/>
          </a:xfrm>
          <a:custGeom>
            <a:avLst/>
            <a:gdLst/>
            <a:ahLst/>
            <a:cxnLst/>
            <a:rect r="r" b="b" t="t" l="l"/>
            <a:pathLst>
              <a:path h="1447834" w="16420650">
                <a:moveTo>
                  <a:pt x="0" y="0"/>
                </a:moveTo>
                <a:lnTo>
                  <a:pt x="16420650" y="0"/>
                </a:lnTo>
                <a:lnTo>
                  <a:pt x="16420650" y="1447834"/>
                </a:lnTo>
                <a:lnTo>
                  <a:pt x="0" y="1447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189238" y="1224831"/>
            <a:ext cx="14070062" cy="942975"/>
          </a:xfrm>
          <a:prstGeom prst="rect">
            <a:avLst/>
          </a:prstGeom>
        </p:spPr>
        <p:txBody>
          <a:bodyPr anchor="t" rtlCol="false" tIns="0" lIns="0" bIns="0" rIns="0">
            <a:spAutoFit/>
          </a:bodyPr>
          <a:lstStyle/>
          <a:p>
            <a:pPr algn="ctr">
              <a:lnSpc>
                <a:spcPts val="7200"/>
              </a:lnSpc>
            </a:pPr>
            <a:r>
              <a:rPr lang="en-US" sz="6000">
                <a:solidFill>
                  <a:srgbClr val="466845"/>
                </a:solidFill>
                <a:latin typeface="Arimo Bold"/>
              </a:rPr>
              <a:t>SARAN</a:t>
            </a:r>
          </a:p>
        </p:txBody>
      </p:sp>
      <p:sp>
        <p:nvSpPr>
          <p:cNvPr name="TextBox 7" id="7"/>
          <p:cNvSpPr txBox="true"/>
          <p:nvPr/>
        </p:nvSpPr>
        <p:spPr>
          <a:xfrm rot="0">
            <a:off x="4966582" y="2721441"/>
            <a:ext cx="11311538" cy="5038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1C2C1C"/>
                </a:solidFill>
                <a:latin typeface="Assistant"/>
              </a:rPr>
              <a:t>Mengganti Genset di Sektor Oil dan Gas Distribution dengan teknologi yang lebih efisien dan rendah emisi </a:t>
            </a:r>
          </a:p>
          <a:p>
            <a:pPr algn="l">
              <a:lnSpc>
                <a:spcPts val="3600"/>
              </a:lnSpc>
            </a:pPr>
          </a:p>
          <a:p>
            <a:pPr algn="l" marL="647700" indent="-323850" lvl="1">
              <a:lnSpc>
                <a:spcPts val="3600"/>
              </a:lnSpc>
              <a:buFont typeface="Arial"/>
              <a:buChar char="•"/>
            </a:pPr>
            <a:r>
              <a:rPr lang="en-US" sz="3000">
                <a:solidFill>
                  <a:srgbClr val="1C2C1C"/>
                </a:solidFill>
                <a:latin typeface="Assistant"/>
              </a:rPr>
              <a:t>Mengganti Boiler konvensional di Sektor Power Plant serta menggunakan katalisator untuk mengurangi NO2.</a:t>
            </a:r>
          </a:p>
          <a:p>
            <a:pPr algn="l">
              <a:lnSpc>
                <a:spcPts val="3600"/>
              </a:lnSpc>
            </a:pPr>
          </a:p>
          <a:p>
            <a:pPr algn="l" marL="647700" indent="-323850" lvl="1">
              <a:lnSpc>
                <a:spcPts val="3600"/>
              </a:lnSpc>
              <a:buFont typeface="Arial"/>
              <a:buChar char="•"/>
            </a:pPr>
            <a:r>
              <a:rPr lang="en-US" sz="3000">
                <a:solidFill>
                  <a:srgbClr val="1C2C1C"/>
                </a:solidFill>
                <a:latin typeface="Assistant"/>
              </a:rPr>
              <a:t>Mengadopsi teknologi pengolahan mineral yang ramah lingkungan di Sektor Mining</a:t>
            </a:r>
          </a:p>
          <a:p>
            <a:pPr algn="l">
              <a:lnSpc>
                <a:spcPts val="3600"/>
              </a:lnSpc>
            </a:pPr>
          </a:p>
          <a:p>
            <a:pPr algn="l" marL="647700" indent="-323850" lvl="1">
              <a:lnSpc>
                <a:spcPts val="3600"/>
              </a:lnSpc>
              <a:buFont typeface="Arial"/>
              <a:buChar char="•"/>
            </a:pPr>
            <a:r>
              <a:rPr lang="en-US" sz="3000">
                <a:solidFill>
                  <a:srgbClr val="1C2C1C"/>
                </a:solidFill>
                <a:latin typeface="Assistant"/>
              </a:rPr>
              <a:t>Mengoptimalkan penggunaan Feedwater dan Material lainnya melalui teknologi daur ulang</a:t>
            </a:r>
          </a:p>
        </p:txBody>
      </p:sp>
      <p:sp>
        <p:nvSpPr>
          <p:cNvPr name="Freeform 8" id="8"/>
          <p:cNvSpPr/>
          <p:nvPr/>
        </p:nvSpPr>
        <p:spPr>
          <a:xfrm flipH="false" flipV="false" rot="0">
            <a:off x="564438" y="194310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8"/>
            <a:stretch>
              <a:fillRect l="0" t="0" r="0" b="0"/>
            </a:stretch>
          </a:blipFill>
        </p:spPr>
      </p:sp>
      <p:sp>
        <p:nvSpPr>
          <p:cNvPr name="Freeform 10" id="10"/>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9"/>
            <a:stretch>
              <a:fillRect l="0" t="0" r="0" b="0"/>
            </a:stretch>
          </a:blipFill>
        </p:spPr>
      </p:sp>
      <p:sp>
        <p:nvSpPr>
          <p:cNvPr name="Freeform 11" id="11"/>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6318600" cy="1078800"/>
            <a:chOff x="0" y="0"/>
            <a:chExt cx="8424800" cy="1438400"/>
          </a:xfrm>
        </p:grpSpPr>
        <p:sp>
          <p:nvSpPr>
            <p:cNvPr name="Freeform 3" id="3"/>
            <p:cNvSpPr/>
            <p:nvPr/>
          </p:nvSpPr>
          <p:spPr>
            <a:xfrm flipH="false" flipV="false" rot="0">
              <a:off x="0" y="0"/>
              <a:ext cx="8424799" cy="1438402"/>
            </a:xfrm>
            <a:custGeom>
              <a:avLst/>
              <a:gdLst/>
              <a:ahLst/>
              <a:cxnLst/>
              <a:rect r="r" b="b" t="t" l="l"/>
              <a:pathLst>
                <a:path h="1438402" w="8424799">
                  <a:moveTo>
                    <a:pt x="0" y="0"/>
                  </a:moveTo>
                  <a:lnTo>
                    <a:pt x="8424799" y="0"/>
                  </a:lnTo>
                  <a:lnTo>
                    <a:pt x="8424799" y="1438402"/>
                  </a:lnTo>
                  <a:lnTo>
                    <a:pt x="0" y="1438402"/>
                  </a:lnTo>
                  <a:close/>
                </a:path>
              </a:pathLst>
            </a:custGeom>
            <a:solidFill>
              <a:srgbClr val="1C2C1C"/>
            </a:solidFill>
          </p:spPr>
        </p:sp>
      </p:grpSp>
      <p:sp>
        <p:nvSpPr>
          <p:cNvPr name="Freeform 4" id="4"/>
          <p:cNvSpPr/>
          <p:nvPr/>
        </p:nvSpPr>
        <p:spPr>
          <a:xfrm flipH="false" flipV="false" rot="0">
            <a:off x="17237876" y="9986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858128" y="1598857"/>
            <a:ext cx="8571744" cy="9429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TABLE OF CONTENTS</a:t>
            </a:r>
          </a:p>
        </p:txBody>
      </p:sp>
      <p:grpSp>
        <p:nvGrpSpPr>
          <p:cNvPr name="Group 6" id="6"/>
          <p:cNvGrpSpPr/>
          <p:nvPr/>
        </p:nvGrpSpPr>
        <p:grpSpPr>
          <a:xfrm rot="0">
            <a:off x="3831852" y="3320489"/>
            <a:ext cx="3643606" cy="1596479"/>
            <a:chOff x="0" y="0"/>
            <a:chExt cx="4858141" cy="2128639"/>
          </a:xfrm>
        </p:grpSpPr>
        <p:sp>
          <p:nvSpPr>
            <p:cNvPr name="TextBox 7" id="7"/>
            <p:cNvSpPr txBox="true"/>
            <p:nvPr/>
          </p:nvSpPr>
          <p:spPr>
            <a:xfrm rot="0">
              <a:off x="0" y="-28575"/>
              <a:ext cx="1411479" cy="12477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01</a:t>
              </a:r>
            </a:p>
          </p:txBody>
        </p:sp>
        <p:sp>
          <p:nvSpPr>
            <p:cNvPr name="TextBox 8" id="8"/>
            <p:cNvSpPr txBox="true"/>
            <p:nvPr/>
          </p:nvSpPr>
          <p:spPr>
            <a:xfrm rot="0">
              <a:off x="0" y="1309489"/>
              <a:ext cx="4858141" cy="819150"/>
            </a:xfrm>
            <a:prstGeom prst="rect">
              <a:avLst/>
            </a:prstGeom>
          </p:spPr>
          <p:txBody>
            <a:bodyPr anchor="t" rtlCol="false" tIns="0" lIns="0" bIns="0" rIns="0">
              <a:spAutoFit/>
            </a:bodyPr>
            <a:lstStyle/>
            <a:p>
              <a:pPr algn="l">
                <a:lnSpc>
                  <a:spcPts val="4800"/>
                </a:lnSpc>
              </a:pPr>
              <a:r>
                <a:rPr lang="en-US" sz="4000">
                  <a:solidFill>
                    <a:srgbClr val="1C2C1C"/>
                  </a:solidFill>
                  <a:latin typeface="Arimo Bold"/>
                </a:rPr>
                <a:t>Pendahuluan</a:t>
              </a:r>
            </a:p>
          </p:txBody>
        </p:sp>
      </p:grpSp>
      <p:grpSp>
        <p:nvGrpSpPr>
          <p:cNvPr name="Group 9" id="9"/>
          <p:cNvGrpSpPr/>
          <p:nvPr/>
        </p:nvGrpSpPr>
        <p:grpSpPr>
          <a:xfrm rot="0">
            <a:off x="10453416" y="3320489"/>
            <a:ext cx="4428150" cy="2244704"/>
            <a:chOff x="0" y="0"/>
            <a:chExt cx="5904200" cy="2992939"/>
          </a:xfrm>
        </p:grpSpPr>
        <p:sp>
          <p:nvSpPr>
            <p:cNvPr name="TextBox 10" id="10"/>
            <p:cNvSpPr txBox="true"/>
            <p:nvPr/>
          </p:nvSpPr>
          <p:spPr>
            <a:xfrm rot="0">
              <a:off x="0" y="-28575"/>
              <a:ext cx="1715400" cy="13119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02</a:t>
              </a:r>
            </a:p>
          </p:txBody>
        </p:sp>
        <p:sp>
          <p:nvSpPr>
            <p:cNvPr name="TextBox 11" id="11"/>
            <p:cNvSpPr txBox="true"/>
            <p:nvPr/>
          </p:nvSpPr>
          <p:spPr>
            <a:xfrm rot="0">
              <a:off x="0" y="1373689"/>
              <a:ext cx="5904200" cy="1619250"/>
            </a:xfrm>
            <a:prstGeom prst="rect">
              <a:avLst/>
            </a:prstGeom>
          </p:spPr>
          <p:txBody>
            <a:bodyPr anchor="t" rtlCol="false" tIns="0" lIns="0" bIns="0" rIns="0">
              <a:spAutoFit/>
            </a:bodyPr>
            <a:lstStyle/>
            <a:p>
              <a:pPr algn="l">
                <a:lnSpc>
                  <a:spcPts val="4800"/>
                </a:lnSpc>
              </a:pPr>
              <a:r>
                <a:rPr lang="en-US" sz="4000">
                  <a:solidFill>
                    <a:srgbClr val="1C2C1C"/>
                  </a:solidFill>
                  <a:latin typeface="Arimo Bold"/>
                </a:rPr>
                <a:t>Metode Analisis dan Kendala</a:t>
              </a:r>
            </a:p>
          </p:txBody>
        </p:sp>
      </p:grpSp>
      <p:grpSp>
        <p:nvGrpSpPr>
          <p:cNvPr name="Group 12" id="12"/>
          <p:cNvGrpSpPr/>
          <p:nvPr/>
        </p:nvGrpSpPr>
        <p:grpSpPr>
          <a:xfrm rot="0">
            <a:off x="3831852" y="5964207"/>
            <a:ext cx="3643606" cy="2196554"/>
            <a:chOff x="0" y="0"/>
            <a:chExt cx="4858141" cy="2928739"/>
          </a:xfrm>
        </p:grpSpPr>
        <p:sp>
          <p:nvSpPr>
            <p:cNvPr name="TextBox 13" id="13"/>
            <p:cNvSpPr txBox="true"/>
            <p:nvPr/>
          </p:nvSpPr>
          <p:spPr>
            <a:xfrm rot="0">
              <a:off x="0" y="-28575"/>
              <a:ext cx="1411479" cy="12477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03</a:t>
              </a:r>
            </a:p>
          </p:txBody>
        </p:sp>
        <p:sp>
          <p:nvSpPr>
            <p:cNvPr name="TextBox 14" id="14"/>
            <p:cNvSpPr txBox="true"/>
            <p:nvPr/>
          </p:nvSpPr>
          <p:spPr>
            <a:xfrm rot="0">
              <a:off x="0" y="1309489"/>
              <a:ext cx="4858141" cy="1619250"/>
            </a:xfrm>
            <a:prstGeom prst="rect">
              <a:avLst/>
            </a:prstGeom>
          </p:spPr>
          <p:txBody>
            <a:bodyPr anchor="t" rtlCol="false" tIns="0" lIns="0" bIns="0" rIns="0">
              <a:spAutoFit/>
            </a:bodyPr>
            <a:lstStyle/>
            <a:p>
              <a:pPr algn="l">
                <a:lnSpc>
                  <a:spcPts val="4800"/>
                </a:lnSpc>
              </a:pPr>
              <a:r>
                <a:rPr lang="en-US" sz="4000">
                  <a:solidFill>
                    <a:srgbClr val="1C2C1C"/>
                  </a:solidFill>
                  <a:latin typeface="Arimo Bold"/>
                </a:rPr>
                <a:t>Hasil Analisis Data</a:t>
              </a:r>
            </a:p>
          </p:txBody>
        </p:sp>
      </p:grpSp>
      <p:grpSp>
        <p:nvGrpSpPr>
          <p:cNvPr name="Group 15" id="15"/>
          <p:cNvGrpSpPr/>
          <p:nvPr/>
        </p:nvGrpSpPr>
        <p:grpSpPr>
          <a:xfrm rot="0">
            <a:off x="10453416" y="5964207"/>
            <a:ext cx="4428150" cy="2244594"/>
            <a:chOff x="0" y="0"/>
            <a:chExt cx="5904200" cy="2992792"/>
          </a:xfrm>
        </p:grpSpPr>
        <p:sp>
          <p:nvSpPr>
            <p:cNvPr name="TextBox 16" id="16"/>
            <p:cNvSpPr txBox="true"/>
            <p:nvPr/>
          </p:nvSpPr>
          <p:spPr>
            <a:xfrm rot="0">
              <a:off x="0" y="-28575"/>
              <a:ext cx="1715400" cy="1311975"/>
            </a:xfrm>
            <a:prstGeom prst="rect">
              <a:avLst/>
            </a:prstGeom>
          </p:spPr>
          <p:txBody>
            <a:bodyPr anchor="t" rtlCol="false" tIns="0" lIns="0" bIns="0" rIns="0">
              <a:spAutoFit/>
            </a:bodyPr>
            <a:lstStyle/>
            <a:p>
              <a:pPr algn="l">
                <a:lnSpc>
                  <a:spcPts val="7200"/>
                </a:lnSpc>
              </a:pPr>
              <a:r>
                <a:rPr lang="en-US" sz="6000">
                  <a:solidFill>
                    <a:srgbClr val="466845"/>
                  </a:solidFill>
                  <a:latin typeface="Arimo Bold"/>
                </a:rPr>
                <a:t>04</a:t>
              </a:r>
            </a:p>
          </p:txBody>
        </p:sp>
        <p:sp>
          <p:nvSpPr>
            <p:cNvPr name="TextBox 17" id="17"/>
            <p:cNvSpPr txBox="true"/>
            <p:nvPr/>
          </p:nvSpPr>
          <p:spPr>
            <a:xfrm rot="0">
              <a:off x="0" y="1373542"/>
              <a:ext cx="5904200" cy="1619250"/>
            </a:xfrm>
            <a:prstGeom prst="rect">
              <a:avLst/>
            </a:prstGeom>
          </p:spPr>
          <p:txBody>
            <a:bodyPr anchor="t" rtlCol="false" tIns="0" lIns="0" bIns="0" rIns="0">
              <a:spAutoFit/>
            </a:bodyPr>
            <a:lstStyle/>
            <a:p>
              <a:pPr algn="l">
                <a:lnSpc>
                  <a:spcPts val="4800"/>
                </a:lnSpc>
              </a:pPr>
              <a:r>
                <a:rPr lang="en-US" sz="4000">
                  <a:solidFill>
                    <a:srgbClr val="1C2C1C"/>
                  </a:solidFill>
                  <a:latin typeface="Arimo Bold"/>
                </a:rPr>
                <a:t>Kesimpulan dan Saran</a:t>
              </a:r>
            </a:p>
          </p:txBody>
        </p:sp>
      </p:grpSp>
      <p:sp>
        <p:nvSpPr>
          <p:cNvPr name="Freeform 18" id="18"/>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5"/>
            <a:stretch>
              <a:fillRect l="0" t="0" r="0" b="-2731"/>
            </a:stretch>
          </a:blipFill>
        </p:spPr>
      </p:sp>
      <p:sp>
        <p:nvSpPr>
          <p:cNvPr name="Freeform 19" id="19"/>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6"/>
            <a:stretch>
              <a:fillRect l="0" t="0" r="0" b="0"/>
            </a:stretch>
          </a:blipFill>
        </p:spPr>
      </p:sp>
      <p:sp>
        <p:nvSpPr>
          <p:cNvPr name="Freeform 20" id="20"/>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6278120" y="5463708"/>
            <a:ext cx="1962360" cy="3744292"/>
          </a:xfrm>
          <a:custGeom>
            <a:avLst/>
            <a:gdLst/>
            <a:ahLst/>
            <a:cxnLst/>
            <a:rect r="r" b="b" t="t" l="l"/>
            <a:pathLst>
              <a:path h="3744292" w="1962360">
                <a:moveTo>
                  <a:pt x="0" y="0"/>
                </a:moveTo>
                <a:lnTo>
                  <a:pt x="1962360" y="0"/>
                </a:lnTo>
                <a:lnTo>
                  <a:pt x="1962360" y="3744292"/>
                </a:lnTo>
                <a:lnTo>
                  <a:pt x="0" y="3744292"/>
                </a:lnTo>
                <a:lnTo>
                  <a:pt x="0" y="0"/>
                </a:lnTo>
                <a:close/>
              </a:path>
            </a:pathLst>
          </a:custGeom>
          <a:blipFill>
            <a:blip r:embed="rId3"/>
            <a:stretch>
              <a:fillRect l="-184387" t="0" r="-54822" b="0"/>
            </a:stretch>
          </a:blipFill>
        </p:spPr>
      </p:sp>
      <p:sp>
        <p:nvSpPr>
          <p:cNvPr name="Freeform 5" id="5"/>
          <p:cNvSpPr/>
          <p:nvPr/>
        </p:nvSpPr>
        <p:spPr>
          <a:xfrm flipH="false" flipV="false" rot="0">
            <a:off x="0" y="7760166"/>
            <a:ext cx="16420650" cy="1447834"/>
          </a:xfrm>
          <a:custGeom>
            <a:avLst/>
            <a:gdLst/>
            <a:ahLst/>
            <a:cxnLst/>
            <a:rect r="r" b="b" t="t" l="l"/>
            <a:pathLst>
              <a:path h="1447834" w="16420650">
                <a:moveTo>
                  <a:pt x="0" y="0"/>
                </a:moveTo>
                <a:lnTo>
                  <a:pt x="16420650" y="0"/>
                </a:lnTo>
                <a:lnTo>
                  <a:pt x="16420650" y="1447834"/>
                </a:lnTo>
                <a:lnTo>
                  <a:pt x="0" y="1447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189238" y="1224831"/>
            <a:ext cx="14070062" cy="942975"/>
          </a:xfrm>
          <a:prstGeom prst="rect">
            <a:avLst/>
          </a:prstGeom>
        </p:spPr>
        <p:txBody>
          <a:bodyPr anchor="t" rtlCol="false" tIns="0" lIns="0" bIns="0" rIns="0">
            <a:spAutoFit/>
          </a:bodyPr>
          <a:lstStyle/>
          <a:p>
            <a:pPr algn="ctr">
              <a:lnSpc>
                <a:spcPts val="7200"/>
              </a:lnSpc>
            </a:pPr>
            <a:r>
              <a:rPr lang="en-US" sz="6000">
                <a:solidFill>
                  <a:srgbClr val="466845"/>
                </a:solidFill>
                <a:latin typeface="Arimo Bold"/>
              </a:rPr>
              <a:t>SARAN</a:t>
            </a:r>
          </a:p>
        </p:txBody>
      </p:sp>
      <p:sp>
        <p:nvSpPr>
          <p:cNvPr name="TextBox 7" id="7"/>
          <p:cNvSpPr txBox="true"/>
          <p:nvPr/>
        </p:nvSpPr>
        <p:spPr>
          <a:xfrm rot="0">
            <a:off x="4966582" y="2721441"/>
            <a:ext cx="9249224" cy="32099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1C2C1C"/>
                </a:solidFill>
                <a:latin typeface="Assistant"/>
              </a:rPr>
              <a:t>Memperkuat pengelolaan Limbah Lube Oil serta mengurangi limbah dari unit process seperti Refueller dan Genset</a:t>
            </a:r>
            <a:r>
              <a:rPr lang="en-US" sz="3000">
                <a:solidFill>
                  <a:srgbClr val="1C2C1C"/>
                </a:solidFill>
                <a:latin typeface="Assistant"/>
              </a:rPr>
              <a:t> </a:t>
            </a:r>
          </a:p>
          <a:p>
            <a:pPr algn="l">
              <a:lnSpc>
                <a:spcPts val="3600"/>
              </a:lnSpc>
            </a:pPr>
          </a:p>
          <a:p>
            <a:pPr algn="l" marL="647700" indent="-323850" lvl="1">
              <a:lnSpc>
                <a:spcPts val="3600"/>
              </a:lnSpc>
              <a:buFont typeface="Arial"/>
              <a:buChar char="•"/>
            </a:pPr>
            <a:r>
              <a:rPr lang="en-US" sz="3000">
                <a:solidFill>
                  <a:srgbClr val="1C2C1C"/>
                </a:solidFill>
                <a:latin typeface="Assistant"/>
              </a:rPr>
              <a:t>Implementasi Energi Terbarukan</a:t>
            </a:r>
          </a:p>
          <a:p>
            <a:pPr algn="l">
              <a:lnSpc>
                <a:spcPts val="3600"/>
              </a:lnSpc>
            </a:pPr>
          </a:p>
          <a:p>
            <a:pPr algn="l" marL="647700" indent="-323850" lvl="1">
              <a:lnSpc>
                <a:spcPts val="3600"/>
              </a:lnSpc>
              <a:buFont typeface="Arial"/>
              <a:buChar char="•"/>
            </a:pPr>
            <a:r>
              <a:rPr lang="en-US" sz="3000">
                <a:solidFill>
                  <a:srgbClr val="1C2C1C"/>
                </a:solidFill>
                <a:latin typeface="Assistant"/>
              </a:rPr>
              <a:t>Audit lingkungan secara berkala </a:t>
            </a:r>
          </a:p>
        </p:txBody>
      </p:sp>
      <p:sp>
        <p:nvSpPr>
          <p:cNvPr name="Freeform 8" id="8"/>
          <p:cNvSpPr/>
          <p:nvPr/>
        </p:nvSpPr>
        <p:spPr>
          <a:xfrm flipH="false" flipV="false" rot="0">
            <a:off x="564438" y="194310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8"/>
            <a:stretch>
              <a:fillRect l="0" t="0" r="0" b="0"/>
            </a:stretch>
          </a:blipFill>
        </p:spPr>
      </p:sp>
      <p:sp>
        <p:nvSpPr>
          <p:cNvPr name="Freeform 10" id="10"/>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9"/>
            <a:stretch>
              <a:fillRect l="0" t="0" r="0" b="0"/>
            </a:stretch>
          </a:blipFill>
        </p:spPr>
      </p:sp>
      <p:sp>
        <p:nvSpPr>
          <p:cNvPr name="Freeform 11" id="11"/>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10"/>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6861550" y="9208000"/>
            <a:ext cx="1426200" cy="1078800"/>
            <a:chOff x="0" y="0"/>
            <a:chExt cx="1901600" cy="1438400"/>
          </a:xfrm>
        </p:grpSpPr>
        <p:sp>
          <p:nvSpPr>
            <p:cNvPr name="Freeform 3" id="3"/>
            <p:cNvSpPr/>
            <p:nvPr/>
          </p:nvSpPr>
          <p:spPr>
            <a:xfrm flipH="false" flipV="false" rot="0">
              <a:off x="0" y="0"/>
              <a:ext cx="1901571" cy="1438402"/>
            </a:xfrm>
            <a:custGeom>
              <a:avLst/>
              <a:gdLst/>
              <a:ahLst/>
              <a:cxnLst/>
              <a:rect r="r" b="b" t="t" l="l"/>
              <a:pathLst>
                <a:path h="1438402" w="1901571">
                  <a:moveTo>
                    <a:pt x="0" y="0"/>
                  </a:moveTo>
                  <a:lnTo>
                    <a:pt x="1901571" y="0"/>
                  </a:lnTo>
                  <a:lnTo>
                    <a:pt x="1901571" y="1438402"/>
                  </a:lnTo>
                  <a:lnTo>
                    <a:pt x="0" y="1438402"/>
                  </a:lnTo>
                  <a:close/>
                </a:path>
              </a:pathLst>
            </a:custGeom>
            <a:solidFill>
              <a:srgbClr val="1C2C1C"/>
            </a:solidFill>
          </p:spPr>
        </p:sp>
      </p:grpSp>
      <p:sp>
        <p:nvSpPr>
          <p:cNvPr name="Freeform 4" id="4"/>
          <p:cNvSpPr/>
          <p:nvPr/>
        </p:nvSpPr>
        <p:spPr>
          <a:xfrm flipH="false" flipV="false" rot="0">
            <a:off x="901376" y="9986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24150" y="1028700"/>
            <a:ext cx="8179300" cy="8179300"/>
          </a:xfrm>
          <a:custGeom>
            <a:avLst/>
            <a:gdLst/>
            <a:ahLst/>
            <a:cxnLst/>
            <a:rect r="r" b="b" t="t" l="l"/>
            <a:pathLst>
              <a:path h="8179300" w="8179300">
                <a:moveTo>
                  <a:pt x="0" y="0"/>
                </a:moveTo>
                <a:lnTo>
                  <a:pt x="8179300" y="0"/>
                </a:lnTo>
                <a:lnTo>
                  <a:pt x="8179300" y="8179300"/>
                </a:lnTo>
                <a:lnTo>
                  <a:pt x="0" y="8179300"/>
                </a:lnTo>
                <a:lnTo>
                  <a:pt x="0" y="0"/>
                </a:lnTo>
                <a:close/>
              </a:path>
            </a:pathLst>
          </a:custGeom>
          <a:blipFill>
            <a:blip r:embed="rId5"/>
            <a:stretch>
              <a:fillRect l="0" t="0" r="0" b="0"/>
            </a:stretch>
          </a:blipFill>
        </p:spPr>
      </p:sp>
      <p:sp>
        <p:nvSpPr>
          <p:cNvPr name="TextBox 6" id="6"/>
          <p:cNvSpPr txBox="true"/>
          <p:nvPr/>
        </p:nvSpPr>
        <p:spPr>
          <a:xfrm rot="0">
            <a:off x="9957064" y="1529116"/>
            <a:ext cx="6736133" cy="1257300"/>
          </a:xfrm>
          <a:prstGeom prst="rect">
            <a:avLst/>
          </a:prstGeom>
        </p:spPr>
        <p:txBody>
          <a:bodyPr anchor="t" rtlCol="false" tIns="0" lIns="0" bIns="0" rIns="0">
            <a:spAutoFit/>
          </a:bodyPr>
          <a:lstStyle/>
          <a:p>
            <a:pPr algn="l">
              <a:lnSpc>
                <a:spcPts val="9600"/>
              </a:lnSpc>
            </a:pPr>
            <a:r>
              <a:rPr lang="en-US" sz="8000">
                <a:solidFill>
                  <a:srgbClr val="466845"/>
                </a:solidFill>
                <a:latin typeface="Arimo Bold"/>
              </a:rPr>
              <a:t>DASHBOARD</a:t>
            </a:r>
          </a:p>
        </p:txBody>
      </p:sp>
      <p:sp>
        <p:nvSpPr>
          <p:cNvPr name="TextBox 7" id="7"/>
          <p:cNvSpPr txBox="true"/>
          <p:nvPr/>
        </p:nvSpPr>
        <p:spPr>
          <a:xfrm rot="0">
            <a:off x="11148933" y="5158422"/>
            <a:ext cx="2504599" cy="400050"/>
          </a:xfrm>
          <a:prstGeom prst="rect">
            <a:avLst/>
          </a:prstGeom>
        </p:spPr>
        <p:txBody>
          <a:bodyPr anchor="t" rtlCol="false" tIns="0" lIns="0" bIns="0" rIns="0">
            <a:spAutoFit/>
          </a:bodyPr>
          <a:lstStyle/>
          <a:p>
            <a:pPr algn="ctr">
              <a:lnSpc>
                <a:spcPts val="3000"/>
              </a:lnSpc>
              <a:spcBef>
                <a:spcPct val="0"/>
              </a:spcBef>
            </a:pPr>
            <a:r>
              <a:rPr lang="en-US" sz="2500">
                <a:solidFill>
                  <a:srgbClr val="466845"/>
                </a:solidFill>
                <a:latin typeface="Arimo Bold"/>
              </a:rPr>
              <a:t>Dashboard Link:</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TextBox 2" id="2"/>
          <p:cNvSpPr txBox="true"/>
          <p:nvPr/>
        </p:nvSpPr>
        <p:spPr>
          <a:xfrm rot="0">
            <a:off x="1491193" y="2066605"/>
            <a:ext cx="8120550" cy="3705225"/>
          </a:xfrm>
          <a:prstGeom prst="rect">
            <a:avLst/>
          </a:prstGeom>
        </p:spPr>
        <p:txBody>
          <a:bodyPr anchor="t" rtlCol="false" tIns="0" lIns="0" bIns="0" rIns="0">
            <a:spAutoFit/>
          </a:bodyPr>
          <a:lstStyle/>
          <a:p>
            <a:pPr algn="l">
              <a:lnSpc>
                <a:spcPts val="14400"/>
              </a:lnSpc>
            </a:pPr>
            <a:r>
              <a:rPr lang="en-US" sz="12000">
                <a:solidFill>
                  <a:srgbClr val="466845"/>
                </a:solidFill>
                <a:latin typeface="Arimo Bold"/>
              </a:rPr>
              <a:t>Thank You!</a:t>
            </a:r>
          </a:p>
        </p:txBody>
      </p:sp>
      <p:sp>
        <p:nvSpPr>
          <p:cNvPr name="TextBox 3" id="3"/>
          <p:cNvSpPr txBox="true"/>
          <p:nvPr/>
        </p:nvSpPr>
        <p:spPr>
          <a:xfrm rot="0">
            <a:off x="1504534" y="6229030"/>
            <a:ext cx="8120550" cy="1200150"/>
          </a:xfrm>
          <a:prstGeom prst="rect">
            <a:avLst/>
          </a:prstGeom>
        </p:spPr>
        <p:txBody>
          <a:bodyPr anchor="t" rtlCol="false" tIns="0" lIns="0" bIns="0" rIns="0">
            <a:spAutoFit/>
          </a:bodyPr>
          <a:lstStyle/>
          <a:p>
            <a:pPr algn="l">
              <a:lnSpc>
                <a:spcPts val="4799"/>
              </a:lnSpc>
            </a:pPr>
            <a:r>
              <a:rPr lang="en-US" sz="3999">
                <a:solidFill>
                  <a:srgbClr val="1C2C1C"/>
                </a:solidFill>
                <a:latin typeface="Assistant Bold"/>
              </a:rPr>
              <a:t>Do you have any questions?</a:t>
            </a:r>
          </a:p>
          <a:p>
            <a:pPr algn="l">
              <a:lnSpc>
                <a:spcPts val="4799"/>
              </a:lnSpc>
            </a:pPr>
          </a:p>
        </p:txBody>
      </p:sp>
      <p:sp>
        <p:nvSpPr>
          <p:cNvPr name="Freeform 4" id="4"/>
          <p:cNvSpPr/>
          <p:nvPr/>
        </p:nvSpPr>
        <p:spPr>
          <a:xfrm flipH="false" flipV="false" rot="0">
            <a:off x="9895422" y="1808174"/>
            <a:ext cx="10115314" cy="8478626"/>
          </a:xfrm>
          <a:custGeom>
            <a:avLst/>
            <a:gdLst/>
            <a:ahLst/>
            <a:cxnLst/>
            <a:rect r="r" b="b" t="t" l="l"/>
            <a:pathLst>
              <a:path h="8478626" w="10115314">
                <a:moveTo>
                  <a:pt x="0" y="0"/>
                </a:moveTo>
                <a:lnTo>
                  <a:pt x="10115314" y="0"/>
                </a:lnTo>
                <a:lnTo>
                  <a:pt x="10115314" y="8478626"/>
                </a:lnTo>
                <a:lnTo>
                  <a:pt x="0" y="8478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69250" y="3643078"/>
            <a:ext cx="4113110" cy="8187258"/>
          </a:xfrm>
          <a:custGeom>
            <a:avLst/>
            <a:gdLst/>
            <a:ahLst/>
            <a:cxnLst/>
            <a:rect r="r" b="b" t="t" l="l"/>
            <a:pathLst>
              <a:path h="8187258" w="4113110">
                <a:moveTo>
                  <a:pt x="0" y="0"/>
                </a:moveTo>
                <a:lnTo>
                  <a:pt x="4113110" y="0"/>
                </a:lnTo>
                <a:lnTo>
                  <a:pt x="4113110" y="8187258"/>
                </a:lnTo>
                <a:lnTo>
                  <a:pt x="0" y="8187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62900" y="346022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390318" y="2114230"/>
            <a:ext cx="662148" cy="248306"/>
          </a:xfrm>
          <a:custGeom>
            <a:avLst/>
            <a:gdLst/>
            <a:ahLst/>
            <a:cxnLst/>
            <a:rect r="r" b="b" t="t" l="l"/>
            <a:pathLst>
              <a:path h="248306" w="662148">
                <a:moveTo>
                  <a:pt x="0" y="0"/>
                </a:moveTo>
                <a:lnTo>
                  <a:pt x="662148" y="0"/>
                </a:lnTo>
                <a:lnTo>
                  <a:pt x="662148" y="248306"/>
                </a:lnTo>
                <a:lnTo>
                  <a:pt x="0" y="248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028700" y="174998"/>
            <a:ext cx="16230600" cy="1078409"/>
            <a:chOff x="0" y="0"/>
            <a:chExt cx="21640800" cy="1437878"/>
          </a:xfrm>
        </p:grpSpPr>
        <p:sp>
          <p:nvSpPr>
            <p:cNvPr name="Freeform 9" id="9"/>
            <p:cNvSpPr/>
            <p:nvPr/>
          </p:nvSpPr>
          <p:spPr>
            <a:xfrm flipH="false" flipV="false" rot="0">
              <a:off x="19742407" y="213492"/>
              <a:ext cx="1898393" cy="1010895"/>
            </a:xfrm>
            <a:custGeom>
              <a:avLst/>
              <a:gdLst/>
              <a:ahLst/>
              <a:cxnLst/>
              <a:rect r="r" b="b" t="t" l="l"/>
              <a:pathLst>
                <a:path h="1010895" w="1898393">
                  <a:moveTo>
                    <a:pt x="0" y="0"/>
                  </a:moveTo>
                  <a:lnTo>
                    <a:pt x="1898393" y="0"/>
                  </a:lnTo>
                  <a:lnTo>
                    <a:pt x="1898393" y="1010894"/>
                  </a:lnTo>
                  <a:lnTo>
                    <a:pt x="0" y="1010894"/>
                  </a:lnTo>
                  <a:lnTo>
                    <a:pt x="0" y="0"/>
                  </a:lnTo>
                  <a:close/>
                </a:path>
              </a:pathLst>
            </a:custGeom>
            <a:blipFill>
              <a:blip r:embed="rId11"/>
              <a:stretch>
                <a:fillRect l="0" t="0" r="0" b="0"/>
              </a:stretch>
            </a:blipFill>
          </p:spPr>
        </p:sp>
        <p:sp>
          <p:nvSpPr>
            <p:cNvPr name="Freeform 10" id="10"/>
            <p:cNvSpPr/>
            <p:nvPr/>
          </p:nvSpPr>
          <p:spPr>
            <a:xfrm flipH="false" flipV="false" rot="0">
              <a:off x="15546953" y="0"/>
              <a:ext cx="4195453" cy="1437878"/>
            </a:xfrm>
            <a:custGeom>
              <a:avLst/>
              <a:gdLst/>
              <a:ahLst/>
              <a:cxnLst/>
              <a:rect r="r" b="b" t="t" l="l"/>
              <a:pathLst>
                <a:path h="1437878" w="4195453">
                  <a:moveTo>
                    <a:pt x="0" y="0"/>
                  </a:moveTo>
                  <a:lnTo>
                    <a:pt x="4195454" y="0"/>
                  </a:lnTo>
                  <a:lnTo>
                    <a:pt x="4195454" y="1437878"/>
                  </a:lnTo>
                  <a:lnTo>
                    <a:pt x="0" y="1437878"/>
                  </a:lnTo>
                  <a:lnTo>
                    <a:pt x="0" y="0"/>
                  </a:lnTo>
                  <a:close/>
                </a:path>
              </a:pathLst>
            </a:custGeom>
            <a:blipFill>
              <a:blip r:embed="rId12"/>
              <a:stretch>
                <a:fillRect l="0" t="0" r="0" b="0"/>
              </a:stretch>
            </a:blipFill>
          </p:spPr>
        </p:sp>
        <p:sp>
          <p:nvSpPr>
            <p:cNvPr name="Freeform 11" id="11"/>
            <p:cNvSpPr/>
            <p:nvPr/>
          </p:nvSpPr>
          <p:spPr>
            <a:xfrm flipH="false" flipV="false" rot="0">
              <a:off x="0" y="302633"/>
              <a:ext cx="3036285" cy="896354"/>
            </a:xfrm>
            <a:custGeom>
              <a:avLst/>
              <a:gdLst/>
              <a:ahLst/>
              <a:cxnLst/>
              <a:rect r="r" b="b" t="t" l="l"/>
              <a:pathLst>
                <a:path h="896354" w="3036285">
                  <a:moveTo>
                    <a:pt x="0" y="0"/>
                  </a:moveTo>
                  <a:lnTo>
                    <a:pt x="3036285" y="0"/>
                  </a:lnTo>
                  <a:lnTo>
                    <a:pt x="3036285" y="896353"/>
                  </a:lnTo>
                  <a:lnTo>
                    <a:pt x="0" y="896353"/>
                  </a:lnTo>
                  <a:lnTo>
                    <a:pt x="0" y="0"/>
                  </a:lnTo>
                  <a:close/>
                </a:path>
              </a:pathLst>
            </a:custGeom>
            <a:blipFill>
              <a:blip r:embed="rId13"/>
              <a:stretch>
                <a:fillRect l="0" t="0" r="0" b="0"/>
              </a:stretch>
            </a:blipFill>
          </p:spPr>
        </p:sp>
      </p:grpSp>
      <p:grpSp>
        <p:nvGrpSpPr>
          <p:cNvPr name="Group 12" id="12"/>
          <p:cNvGrpSpPr/>
          <p:nvPr/>
        </p:nvGrpSpPr>
        <p:grpSpPr>
          <a:xfrm rot="0">
            <a:off x="0" y="9258300"/>
            <a:ext cx="18288000" cy="1078800"/>
            <a:chOff x="0" y="0"/>
            <a:chExt cx="24384000" cy="1438400"/>
          </a:xfrm>
        </p:grpSpPr>
        <p:sp>
          <p:nvSpPr>
            <p:cNvPr name="Freeform 13" id="1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AutoShape 4" id="4"/>
          <p:cNvSpPr/>
          <p:nvPr/>
        </p:nvSpPr>
        <p:spPr>
          <a:xfrm>
            <a:off x="1028715" y="1316590"/>
            <a:ext cx="3064053" cy="9525"/>
          </a:xfrm>
          <a:prstGeom prst="line">
            <a:avLst/>
          </a:prstGeom>
          <a:ln cap="rnd" w="9525">
            <a:solidFill>
              <a:srgbClr val="558152"/>
            </a:solidFill>
            <a:prstDash val="solid"/>
            <a:headEnd type="none" len="sm" w="sm"/>
            <a:tailEnd type="none" len="sm" w="sm"/>
          </a:ln>
        </p:spPr>
      </p:sp>
      <p:sp>
        <p:nvSpPr>
          <p:cNvPr name="TextBox 5" id="5"/>
          <p:cNvSpPr txBox="true"/>
          <p:nvPr/>
        </p:nvSpPr>
        <p:spPr>
          <a:xfrm rot="0">
            <a:off x="1517875" y="4429125"/>
            <a:ext cx="10026849" cy="1009650"/>
          </a:xfrm>
          <a:prstGeom prst="rect">
            <a:avLst/>
          </a:prstGeom>
        </p:spPr>
        <p:txBody>
          <a:bodyPr anchor="t" rtlCol="false" tIns="0" lIns="0" bIns="0" rIns="0">
            <a:spAutoFit/>
          </a:bodyPr>
          <a:lstStyle/>
          <a:p>
            <a:pPr algn="l">
              <a:lnSpc>
                <a:spcPts val="7799"/>
              </a:lnSpc>
            </a:pPr>
            <a:r>
              <a:rPr lang="en-US" sz="6499">
                <a:solidFill>
                  <a:srgbClr val="466845"/>
                </a:solidFill>
                <a:latin typeface="Arimo Bold"/>
              </a:rPr>
              <a:t>PENDAHULUAN</a:t>
            </a:r>
          </a:p>
        </p:txBody>
      </p:sp>
      <p:sp>
        <p:nvSpPr>
          <p:cNvPr name="Freeform 6" id="6"/>
          <p:cNvSpPr/>
          <p:nvPr/>
        </p:nvSpPr>
        <p:spPr>
          <a:xfrm flipH="false" flipV="false" rot="0">
            <a:off x="13887600" y="269787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337452" y="3486526"/>
            <a:ext cx="2260424" cy="5721474"/>
          </a:xfrm>
          <a:custGeom>
            <a:avLst/>
            <a:gdLst/>
            <a:ahLst/>
            <a:cxnLst/>
            <a:rect r="r" b="b" t="t" l="l"/>
            <a:pathLst>
              <a:path h="5721474" w="2260424">
                <a:moveTo>
                  <a:pt x="0" y="0"/>
                </a:moveTo>
                <a:lnTo>
                  <a:pt x="2260424" y="0"/>
                </a:lnTo>
                <a:lnTo>
                  <a:pt x="2260424" y="5721474"/>
                </a:lnTo>
                <a:lnTo>
                  <a:pt x="0" y="5721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757374" y="182638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317406" y="6273794"/>
            <a:ext cx="5118938" cy="2933710"/>
          </a:xfrm>
          <a:custGeom>
            <a:avLst/>
            <a:gdLst/>
            <a:ahLst/>
            <a:cxnLst/>
            <a:rect r="r" b="b" t="t" l="l"/>
            <a:pathLst>
              <a:path h="2933710" w="5118938">
                <a:moveTo>
                  <a:pt x="0" y="0"/>
                </a:moveTo>
                <a:lnTo>
                  <a:pt x="5118938" y="0"/>
                </a:lnTo>
                <a:lnTo>
                  <a:pt x="5118938" y="2933710"/>
                </a:lnTo>
                <a:lnTo>
                  <a:pt x="0" y="2933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8514402" y="7651752"/>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471426" y="8541252"/>
            <a:ext cx="1651000" cy="666750"/>
          </a:xfrm>
          <a:custGeom>
            <a:avLst/>
            <a:gdLst/>
            <a:ahLst/>
            <a:cxnLst/>
            <a:rect r="r" b="b" t="t" l="l"/>
            <a:pathLst>
              <a:path h="666750" w="1651000">
                <a:moveTo>
                  <a:pt x="0" y="0"/>
                </a:moveTo>
                <a:lnTo>
                  <a:pt x="1651000" y="0"/>
                </a:lnTo>
                <a:lnTo>
                  <a:pt x="1651000" y="666750"/>
                </a:lnTo>
                <a:lnTo>
                  <a:pt x="0" y="6667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30376" y="8907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229750" y="7760176"/>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7449000" y="7760176"/>
            <a:ext cx="10948326" cy="1447802"/>
          </a:xfrm>
          <a:custGeom>
            <a:avLst/>
            <a:gdLst/>
            <a:ahLst/>
            <a:cxnLst/>
            <a:rect r="r" b="b" t="t" l="l"/>
            <a:pathLst>
              <a:path h="1447802" w="10948326">
                <a:moveTo>
                  <a:pt x="0" y="0"/>
                </a:moveTo>
                <a:lnTo>
                  <a:pt x="10948326" y="0"/>
                </a:lnTo>
                <a:lnTo>
                  <a:pt x="10948326" y="1447802"/>
                </a:lnTo>
                <a:lnTo>
                  <a:pt x="0" y="14478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6" id="16"/>
          <p:cNvSpPr txBox="true"/>
          <p:nvPr/>
        </p:nvSpPr>
        <p:spPr>
          <a:xfrm rot="0">
            <a:off x="1517875" y="2690025"/>
            <a:ext cx="2482350" cy="1409700"/>
          </a:xfrm>
          <a:prstGeom prst="rect">
            <a:avLst/>
          </a:prstGeom>
        </p:spPr>
        <p:txBody>
          <a:bodyPr anchor="t" rtlCol="false" tIns="0" lIns="0" bIns="0" rIns="0">
            <a:spAutoFit/>
          </a:bodyPr>
          <a:lstStyle/>
          <a:p>
            <a:pPr algn="l">
              <a:lnSpc>
                <a:spcPts val="10800"/>
              </a:lnSpc>
            </a:pPr>
            <a:r>
              <a:rPr lang="en-US" sz="9000">
                <a:solidFill>
                  <a:srgbClr val="466845"/>
                </a:solidFill>
                <a:latin typeface="Arimo Bold"/>
              </a:rPr>
              <a:t>01</a:t>
            </a:r>
          </a:p>
        </p:txBody>
      </p:sp>
      <p:sp>
        <p:nvSpPr>
          <p:cNvPr name="Freeform 17" id="17"/>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23"/>
            <a:stretch>
              <a:fillRect l="0" t="0" r="0" b="-2731"/>
            </a:stretch>
          </a:blipFill>
        </p:spPr>
      </p:sp>
      <p:sp>
        <p:nvSpPr>
          <p:cNvPr name="Freeform 18" id="18"/>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24"/>
            <a:stretch>
              <a:fillRect l="0" t="0" r="0" b="0"/>
            </a:stretch>
          </a:blipFill>
        </p:spPr>
      </p:sp>
      <p:sp>
        <p:nvSpPr>
          <p:cNvPr name="Freeform 19" id="19"/>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2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sp>
        <p:nvSpPr>
          <p:cNvPr name="AutoShape 2" id="2"/>
          <p:cNvSpPr/>
          <p:nvPr/>
        </p:nvSpPr>
        <p:spPr>
          <a:xfrm>
            <a:off x="15579974" y="8664516"/>
            <a:ext cx="3064050" cy="19050"/>
          </a:xfrm>
          <a:prstGeom prst="line">
            <a:avLst/>
          </a:prstGeom>
          <a:ln cap="rnd" w="9525">
            <a:solidFill>
              <a:srgbClr val="558152"/>
            </a:solidFill>
            <a:prstDash val="solid"/>
            <a:headEnd type="none" len="sm" w="sm"/>
            <a:tailEnd type="none" len="sm" w="sm"/>
          </a:ln>
        </p:spPr>
      </p:sp>
      <p:sp>
        <p:nvSpPr>
          <p:cNvPr name="Freeform 3" id="3"/>
          <p:cNvSpPr/>
          <p:nvPr/>
        </p:nvSpPr>
        <p:spPr>
          <a:xfrm flipH="false" flipV="false" rot="0">
            <a:off x="0" y="0"/>
            <a:ext cx="7053728" cy="10287000"/>
          </a:xfrm>
          <a:custGeom>
            <a:avLst/>
            <a:gdLst/>
            <a:ahLst/>
            <a:cxnLst/>
            <a:rect r="r" b="b" t="t" l="l"/>
            <a:pathLst>
              <a:path h="10287000" w="7053728">
                <a:moveTo>
                  <a:pt x="0" y="0"/>
                </a:moveTo>
                <a:lnTo>
                  <a:pt x="7053728" y="0"/>
                </a:lnTo>
                <a:lnTo>
                  <a:pt x="7053728" y="10287000"/>
                </a:lnTo>
                <a:lnTo>
                  <a:pt x="0" y="10287000"/>
                </a:lnTo>
                <a:lnTo>
                  <a:pt x="0" y="0"/>
                </a:lnTo>
                <a:close/>
              </a:path>
            </a:pathLst>
          </a:custGeom>
          <a:blipFill>
            <a:blip r:embed="rId3"/>
            <a:stretch>
              <a:fillRect l="0" t="-1459" r="0" b="-1459"/>
            </a:stretch>
          </a:blipFill>
        </p:spPr>
      </p:sp>
      <p:sp>
        <p:nvSpPr>
          <p:cNvPr name="TextBox 4" id="4"/>
          <p:cNvSpPr txBox="true"/>
          <p:nvPr/>
        </p:nvSpPr>
        <p:spPr>
          <a:xfrm rot="0">
            <a:off x="8529561" y="3657227"/>
            <a:ext cx="7354051" cy="4191000"/>
          </a:xfrm>
          <a:prstGeom prst="rect">
            <a:avLst/>
          </a:prstGeom>
        </p:spPr>
        <p:txBody>
          <a:bodyPr anchor="t" rtlCol="false" tIns="0" lIns="0" bIns="0" rIns="0">
            <a:spAutoFit/>
          </a:bodyPr>
          <a:lstStyle/>
          <a:p>
            <a:pPr algn="just">
              <a:lnSpc>
                <a:spcPts val="3360"/>
              </a:lnSpc>
            </a:pPr>
            <a:r>
              <a:rPr lang="en-US" sz="2800">
                <a:solidFill>
                  <a:srgbClr val="1C2C1C"/>
                </a:solidFill>
                <a:latin typeface="Assistant Bold"/>
              </a:rPr>
              <a:t>Ailesh</a:t>
            </a:r>
            <a:r>
              <a:rPr lang="en-US" sz="2800">
                <a:solidFill>
                  <a:srgbClr val="1C2C1C"/>
                </a:solidFill>
                <a:latin typeface="Assistant"/>
              </a:rPr>
              <a:t>, sebuah perusahaan yang bergerak di bidang konsultasi dan pengembangan proyek dengan komitmen pada keberlanjutan dan sirkularitas, bertujuan mempercepat transisi ke masa depan hijau dan rendah karbon melalui solusi terbarukan. Sehingga, tujuan analisis kami berfokus pada emisi serta faktor penyebabnya dari input yang digunakan pada sektor yang kami analisis yaitu: </a:t>
            </a:r>
            <a:r>
              <a:rPr lang="en-US" sz="2800">
                <a:solidFill>
                  <a:srgbClr val="1C2C1C"/>
                </a:solidFill>
                <a:latin typeface="Assistant Bold"/>
              </a:rPr>
              <a:t>Oil &amp; Gas Distribution, Power Plant, dan Mining</a:t>
            </a:r>
            <a:r>
              <a:rPr lang="en-US" sz="2800">
                <a:solidFill>
                  <a:srgbClr val="1C2C1C"/>
                </a:solidFill>
                <a:latin typeface="Assistant"/>
              </a:rPr>
              <a:t>.</a:t>
            </a:r>
          </a:p>
        </p:txBody>
      </p:sp>
      <p:grpSp>
        <p:nvGrpSpPr>
          <p:cNvPr name="Group 5" id="5"/>
          <p:cNvGrpSpPr/>
          <p:nvPr/>
        </p:nvGrpSpPr>
        <p:grpSpPr>
          <a:xfrm rot="0">
            <a:off x="1028700" y="486919"/>
            <a:ext cx="2870623" cy="1083563"/>
            <a:chOff x="0" y="0"/>
            <a:chExt cx="3827497" cy="1444750"/>
          </a:xfrm>
        </p:grpSpPr>
        <p:grpSp>
          <p:nvGrpSpPr>
            <p:cNvPr name="Group 6" id="6"/>
            <p:cNvGrpSpPr/>
            <p:nvPr/>
          </p:nvGrpSpPr>
          <p:grpSpPr>
            <a:xfrm rot="0">
              <a:off x="0" y="0"/>
              <a:ext cx="3827497" cy="1444750"/>
              <a:chOff x="0" y="0"/>
              <a:chExt cx="7365669" cy="2780290"/>
            </a:xfrm>
          </p:grpSpPr>
          <p:sp>
            <p:nvSpPr>
              <p:cNvPr name="Freeform 7" id="7"/>
              <p:cNvSpPr/>
              <p:nvPr/>
            </p:nvSpPr>
            <p:spPr>
              <a:xfrm flipH="false" flipV="false" rot="0">
                <a:off x="0" y="0"/>
                <a:ext cx="7365669" cy="2780292"/>
              </a:xfrm>
              <a:custGeom>
                <a:avLst/>
                <a:gdLst/>
                <a:ahLst/>
                <a:cxnLst/>
                <a:rect r="r" b="b" t="t" l="l"/>
                <a:pathLst>
                  <a:path h="2780292" w="7365669">
                    <a:moveTo>
                      <a:pt x="0" y="0"/>
                    </a:moveTo>
                    <a:lnTo>
                      <a:pt x="7365669" y="0"/>
                    </a:lnTo>
                    <a:lnTo>
                      <a:pt x="7365669" y="2780292"/>
                    </a:lnTo>
                    <a:lnTo>
                      <a:pt x="0" y="2780292"/>
                    </a:lnTo>
                    <a:close/>
                  </a:path>
                </a:pathLst>
              </a:custGeom>
              <a:solidFill>
                <a:srgbClr val="E3DFD2"/>
              </a:solidFill>
            </p:spPr>
          </p:sp>
        </p:grpSp>
        <p:sp>
          <p:nvSpPr>
            <p:cNvPr name="Freeform 8" id="8"/>
            <p:cNvSpPr/>
            <p:nvPr/>
          </p:nvSpPr>
          <p:spPr>
            <a:xfrm flipH="false" flipV="false" rot="0">
              <a:off x="294600" y="274198"/>
              <a:ext cx="3036285" cy="896354"/>
            </a:xfrm>
            <a:custGeom>
              <a:avLst/>
              <a:gdLst/>
              <a:ahLst/>
              <a:cxnLst/>
              <a:rect r="r" b="b" t="t" l="l"/>
              <a:pathLst>
                <a:path h="896354" w="3036285">
                  <a:moveTo>
                    <a:pt x="0" y="0"/>
                  </a:moveTo>
                  <a:lnTo>
                    <a:pt x="3036285" y="0"/>
                  </a:lnTo>
                  <a:lnTo>
                    <a:pt x="3036285" y="896354"/>
                  </a:lnTo>
                  <a:lnTo>
                    <a:pt x="0" y="896354"/>
                  </a:lnTo>
                  <a:lnTo>
                    <a:pt x="0" y="0"/>
                  </a:lnTo>
                  <a:close/>
                </a:path>
              </a:pathLst>
            </a:custGeom>
            <a:blipFill>
              <a:blip r:embed="rId4"/>
              <a:stretch>
                <a:fillRect l="0" t="0" r="0" b="0"/>
              </a:stretch>
            </a:blipFill>
          </p:spPr>
        </p:sp>
      </p:grpSp>
      <p:sp>
        <p:nvSpPr>
          <p:cNvPr name="TextBox 9" id="9"/>
          <p:cNvSpPr txBox="true"/>
          <p:nvPr/>
        </p:nvSpPr>
        <p:spPr>
          <a:xfrm rot="0">
            <a:off x="8577669" y="2494070"/>
            <a:ext cx="7257836" cy="790575"/>
          </a:xfrm>
          <a:prstGeom prst="rect">
            <a:avLst/>
          </a:prstGeom>
        </p:spPr>
        <p:txBody>
          <a:bodyPr anchor="t" rtlCol="false" tIns="0" lIns="0" bIns="0" rIns="0">
            <a:spAutoFit/>
          </a:bodyPr>
          <a:lstStyle/>
          <a:p>
            <a:pPr algn="ctr">
              <a:lnSpc>
                <a:spcPts val="6000"/>
              </a:lnSpc>
            </a:pPr>
            <a:r>
              <a:rPr lang="en-US" sz="5000">
                <a:solidFill>
                  <a:srgbClr val="466845"/>
                </a:solidFill>
                <a:latin typeface="Arimo Bold"/>
              </a:rPr>
              <a:t>Profil Perusahaan</a:t>
            </a:r>
          </a:p>
        </p:txBody>
      </p:sp>
      <p:sp>
        <p:nvSpPr>
          <p:cNvPr name="Freeform 10" id="10"/>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5"/>
            <a:stretch>
              <a:fillRect l="0" t="0" r="0" b="-2731"/>
            </a:stretch>
          </a:blipFill>
        </p:spPr>
      </p:sp>
      <p:sp>
        <p:nvSpPr>
          <p:cNvPr name="Freeform 11" id="11"/>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TextBox 4" id="4"/>
          <p:cNvSpPr txBox="true"/>
          <p:nvPr/>
        </p:nvSpPr>
        <p:spPr>
          <a:xfrm rot="0">
            <a:off x="1416925" y="3747787"/>
            <a:ext cx="7879475" cy="1990725"/>
          </a:xfrm>
          <a:prstGeom prst="rect">
            <a:avLst/>
          </a:prstGeom>
        </p:spPr>
        <p:txBody>
          <a:bodyPr anchor="t" rtlCol="false" tIns="0" lIns="0" bIns="0" rIns="0">
            <a:spAutoFit/>
          </a:bodyPr>
          <a:lstStyle/>
          <a:p>
            <a:pPr algn="l">
              <a:lnSpc>
                <a:spcPts val="7799"/>
              </a:lnSpc>
            </a:pPr>
            <a:r>
              <a:rPr lang="en-US" sz="6499">
                <a:solidFill>
                  <a:srgbClr val="466845"/>
                </a:solidFill>
                <a:latin typeface="Arimo Bold"/>
              </a:rPr>
              <a:t>METODE ANALISIS DAN KENDALA</a:t>
            </a:r>
          </a:p>
        </p:txBody>
      </p:sp>
      <p:sp>
        <p:nvSpPr>
          <p:cNvPr name="Freeform 5" id="5"/>
          <p:cNvSpPr/>
          <p:nvPr/>
        </p:nvSpPr>
        <p:spPr>
          <a:xfrm flipH="false" flipV="false" rot="0">
            <a:off x="13887600" y="269787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337452" y="3486526"/>
            <a:ext cx="2260424" cy="5721474"/>
          </a:xfrm>
          <a:custGeom>
            <a:avLst/>
            <a:gdLst/>
            <a:ahLst/>
            <a:cxnLst/>
            <a:rect r="r" b="b" t="t" l="l"/>
            <a:pathLst>
              <a:path h="5721474" w="2260424">
                <a:moveTo>
                  <a:pt x="0" y="0"/>
                </a:moveTo>
                <a:lnTo>
                  <a:pt x="2260424" y="0"/>
                </a:lnTo>
                <a:lnTo>
                  <a:pt x="2260424" y="5721474"/>
                </a:lnTo>
                <a:lnTo>
                  <a:pt x="0" y="5721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757374" y="182638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317406" y="6273794"/>
            <a:ext cx="5118938" cy="2933710"/>
          </a:xfrm>
          <a:custGeom>
            <a:avLst/>
            <a:gdLst/>
            <a:ahLst/>
            <a:cxnLst/>
            <a:rect r="r" b="b" t="t" l="l"/>
            <a:pathLst>
              <a:path h="2933710" w="5118938">
                <a:moveTo>
                  <a:pt x="0" y="0"/>
                </a:moveTo>
                <a:lnTo>
                  <a:pt x="5118938" y="0"/>
                </a:lnTo>
                <a:lnTo>
                  <a:pt x="5118938" y="2933710"/>
                </a:lnTo>
                <a:lnTo>
                  <a:pt x="0" y="2933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514402" y="7651752"/>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471426" y="8541252"/>
            <a:ext cx="1651000" cy="666750"/>
          </a:xfrm>
          <a:custGeom>
            <a:avLst/>
            <a:gdLst/>
            <a:ahLst/>
            <a:cxnLst/>
            <a:rect r="r" b="b" t="t" l="l"/>
            <a:pathLst>
              <a:path h="666750" w="1651000">
                <a:moveTo>
                  <a:pt x="0" y="0"/>
                </a:moveTo>
                <a:lnTo>
                  <a:pt x="1651000" y="0"/>
                </a:lnTo>
                <a:lnTo>
                  <a:pt x="1651000" y="666750"/>
                </a:lnTo>
                <a:lnTo>
                  <a:pt x="0" y="6667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30376" y="8907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229750" y="7760176"/>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7449000" y="7760176"/>
            <a:ext cx="10948326" cy="1447802"/>
          </a:xfrm>
          <a:custGeom>
            <a:avLst/>
            <a:gdLst/>
            <a:ahLst/>
            <a:cxnLst/>
            <a:rect r="r" b="b" t="t" l="l"/>
            <a:pathLst>
              <a:path h="1447802" w="10948326">
                <a:moveTo>
                  <a:pt x="0" y="0"/>
                </a:moveTo>
                <a:lnTo>
                  <a:pt x="10948326" y="0"/>
                </a:lnTo>
                <a:lnTo>
                  <a:pt x="10948326" y="1447802"/>
                </a:lnTo>
                <a:lnTo>
                  <a:pt x="0" y="14478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1539327" y="2076826"/>
            <a:ext cx="2482350" cy="1409700"/>
          </a:xfrm>
          <a:prstGeom prst="rect">
            <a:avLst/>
          </a:prstGeom>
        </p:spPr>
        <p:txBody>
          <a:bodyPr anchor="t" rtlCol="false" tIns="0" lIns="0" bIns="0" rIns="0">
            <a:spAutoFit/>
          </a:bodyPr>
          <a:lstStyle/>
          <a:p>
            <a:pPr algn="l">
              <a:lnSpc>
                <a:spcPts val="10800"/>
              </a:lnSpc>
            </a:pPr>
            <a:r>
              <a:rPr lang="en-US" sz="9000">
                <a:solidFill>
                  <a:srgbClr val="466845"/>
                </a:solidFill>
                <a:latin typeface="Arimo Bold"/>
              </a:rPr>
              <a:t>02</a:t>
            </a:r>
          </a:p>
        </p:txBody>
      </p:sp>
      <p:sp>
        <p:nvSpPr>
          <p:cNvPr name="AutoShape 16" id="16"/>
          <p:cNvSpPr/>
          <p:nvPr/>
        </p:nvSpPr>
        <p:spPr>
          <a:xfrm>
            <a:off x="1028715" y="1316590"/>
            <a:ext cx="3064053" cy="9525"/>
          </a:xfrm>
          <a:prstGeom prst="line">
            <a:avLst/>
          </a:prstGeom>
          <a:ln cap="rnd" w="9525">
            <a:solidFill>
              <a:srgbClr val="558152"/>
            </a:solidFill>
            <a:prstDash val="solid"/>
            <a:headEnd type="none" len="sm" w="sm"/>
            <a:tailEnd type="none" len="sm" w="sm"/>
          </a:ln>
        </p:spPr>
      </p:sp>
      <p:sp>
        <p:nvSpPr>
          <p:cNvPr name="Freeform 17" id="17"/>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23"/>
            <a:stretch>
              <a:fillRect l="0" t="0" r="0" b="-2731"/>
            </a:stretch>
          </a:blipFill>
        </p:spPr>
      </p:sp>
      <p:sp>
        <p:nvSpPr>
          <p:cNvPr name="Freeform 18" id="18"/>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24"/>
            <a:stretch>
              <a:fillRect l="0" t="0" r="0" b="0"/>
            </a:stretch>
          </a:blipFill>
        </p:spPr>
      </p:sp>
      <p:sp>
        <p:nvSpPr>
          <p:cNvPr name="Freeform 19" id="19"/>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2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Freeform 4" id="4"/>
          <p:cNvSpPr/>
          <p:nvPr/>
        </p:nvSpPr>
        <p:spPr>
          <a:xfrm flipH="false" flipV="false" rot="0">
            <a:off x="-1310404" y="2724122"/>
            <a:ext cx="2561738" cy="6484146"/>
          </a:xfrm>
          <a:custGeom>
            <a:avLst/>
            <a:gdLst/>
            <a:ahLst/>
            <a:cxnLst/>
            <a:rect r="r" b="b" t="t" l="l"/>
            <a:pathLst>
              <a:path h="6484146" w="2561738">
                <a:moveTo>
                  <a:pt x="0" y="0"/>
                </a:moveTo>
                <a:lnTo>
                  <a:pt x="2561738" y="0"/>
                </a:lnTo>
                <a:lnTo>
                  <a:pt x="2561738" y="6484146"/>
                </a:lnTo>
                <a:lnTo>
                  <a:pt x="0" y="6484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2040" y="7418612"/>
            <a:ext cx="2800996" cy="1789424"/>
          </a:xfrm>
          <a:custGeom>
            <a:avLst/>
            <a:gdLst/>
            <a:ahLst/>
            <a:cxnLst/>
            <a:rect r="r" b="b" t="t" l="l"/>
            <a:pathLst>
              <a:path h="1789424" w="2800996">
                <a:moveTo>
                  <a:pt x="0" y="0"/>
                </a:moveTo>
                <a:lnTo>
                  <a:pt x="2800996" y="0"/>
                </a:lnTo>
                <a:lnTo>
                  <a:pt x="2800996" y="1789424"/>
                </a:lnTo>
                <a:lnTo>
                  <a:pt x="0" y="1789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4193" y="3329028"/>
            <a:ext cx="4985786" cy="9832376"/>
          </a:xfrm>
          <a:custGeom>
            <a:avLst/>
            <a:gdLst/>
            <a:ahLst/>
            <a:cxnLst/>
            <a:rect r="r" b="b" t="t" l="l"/>
            <a:pathLst>
              <a:path h="9832376" w="4985786">
                <a:moveTo>
                  <a:pt x="0" y="0"/>
                </a:moveTo>
                <a:lnTo>
                  <a:pt x="4985786" y="0"/>
                </a:lnTo>
                <a:lnTo>
                  <a:pt x="4985786" y="9832376"/>
                </a:lnTo>
                <a:lnTo>
                  <a:pt x="0" y="9832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333000" y="7760176"/>
            <a:ext cx="13850526" cy="1447834"/>
          </a:xfrm>
          <a:custGeom>
            <a:avLst/>
            <a:gdLst/>
            <a:ahLst/>
            <a:cxnLst/>
            <a:rect r="r" b="b" t="t" l="l"/>
            <a:pathLst>
              <a:path h="1447834" w="13850526">
                <a:moveTo>
                  <a:pt x="0" y="0"/>
                </a:moveTo>
                <a:lnTo>
                  <a:pt x="13850526" y="0"/>
                </a:lnTo>
                <a:lnTo>
                  <a:pt x="13850526" y="1447834"/>
                </a:lnTo>
                <a:lnTo>
                  <a:pt x="0" y="14478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835505" y="270529"/>
            <a:ext cx="1423795" cy="758171"/>
          </a:xfrm>
          <a:custGeom>
            <a:avLst/>
            <a:gdLst/>
            <a:ahLst/>
            <a:cxnLst/>
            <a:rect r="r" b="b" t="t" l="l"/>
            <a:pathLst>
              <a:path h="758171" w="1423795">
                <a:moveTo>
                  <a:pt x="0" y="0"/>
                </a:moveTo>
                <a:lnTo>
                  <a:pt x="1423795" y="0"/>
                </a:lnTo>
                <a:lnTo>
                  <a:pt x="1423795" y="758171"/>
                </a:lnTo>
                <a:lnTo>
                  <a:pt x="0" y="758171"/>
                </a:lnTo>
                <a:lnTo>
                  <a:pt x="0" y="0"/>
                </a:lnTo>
                <a:close/>
              </a:path>
            </a:pathLst>
          </a:custGeom>
          <a:blipFill>
            <a:blip r:embed="rId11"/>
            <a:stretch>
              <a:fillRect l="0" t="0" r="0" b="0"/>
            </a:stretch>
          </a:blipFill>
        </p:spPr>
      </p:sp>
      <p:sp>
        <p:nvSpPr>
          <p:cNvPr name="Freeform 9" id="9"/>
          <p:cNvSpPr/>
          <p:nvPr/>
        </p:nvSpPr>
        <p:spPr>
          <a:xfrm flipH="false" flipV="false" rot="0">
            <a:off x="12718741" y="110410"/>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12"/>
            <a:stretch>
              <a:fillRect l="0" t="0" r="0" b="0"/>
            </a:stretch>
          </a:blipFill>
        </p:spPr>
      </p:sp>
      <p:sp>
        <p:nvSpPr>
          <p:cNvPr name="Freeform 10" id="10"/>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13"/>
            <a:stretch>
              <a:fillRect l="0" t="0" r="0" b="0"/>
            </a:stretch>
          </a:blipFill>
        </p:spPr>
      </p:sp>
      <p:sp>
        <p:nvSpPr>
          <p:cNvPr name="Freeform 11" id="11"/>
          <p:cNvSpPr/>
          <p:nvPr/>
        </p:nvSpPr>
        <p:spPr>
          <a:xfrm flipH="false" flipV="false" rot="0">
            <a:off x="4482414" y="2343980"/>
            <a:ext cx="8449960" cy="5074632"/>
          </a:xfrm>
          <a:custGeom>
            <a:avLst/>
            <a:gdLst/>
            <a:ahLst/>
            <a:cxnLst/>
            <a:rect r="r" b="b" t="t" l="l"/>
            <a:pathLst>
              <a:path h="5074632" w="8449960">
                <a:moveTo>
                  <a:pt x="0" y="0"/>
                </a:moveTo>
                <a:lnTo>
                  <a:pt x="8449961" y="0"/>
                </a:lnTo>
                <a:lnTo>
                  <a:pt x="8449961" y="5074632"/>
                </a:lnTo>
                <a:lnTo>
                  <a:pt x="0" y="5074632"/>
                </a:lnTo>
                <a:lnTo>
                  <a:pt x="0" y="0"/>
                </a:lnTo>
                <a:close/>
              </a:path>
            </a:pathLst>
          </a:custGeom>
          <a:blipFill>
            <a:blip r:embed="rId14"/>
            <a:stretch>
              <a:fillRect l="0" t="0" r="0" b="0"/>
            </a:stretch>
          </a:blipFill>
        </p:spPr>
      </p:sp>
      <p:sp>
        <p:nvSpPr>
          <p:cNvPr name="TextBox 12" id="12"/>
          <p:cNvSpPr txBox="true"/>
          <p:nvPr/>
        </p:nvSpPr>
        <p:spPr>
          <a:xfrm rot="0">
            <a:off x="3906852" y="1271100"/>
            <a:ext cx="10474296" cy="876300"/>
          </a:xfrm>
          <a:prstGeom prst="rect">
            <a:avLst/>
          </a:prstGeom>
        </p:spPr>
        <p:txBody>
          <a:bodyPr anchor="t" rtlCol="false" tIns="0" lIns="0" bIns="0" rIns="0">
            <a:spAutoFit/>
          </a:bodyPr>
          <a:lstStyle/>
          <a:p>
            <a:pPr algn="ctr">
              <a:lnSpc>
                <a:spcPts val="6900"/>
              </a:lnSpc>
            </a:pPr>
            <a:r>
              <a:rPr lang="en-US" sz="5000">
                <a:solidFill>
                  <a:srgbClr val="466845"/>
                </a:solidFill>
                <a:latin typeface="Arimo Bold"/>
              </a:rPr>
              <a:t>Metode Analisis dan Kendala</a:t>
            </a:r>
          </a:p>
        </p:txBody>
      </p:sp>
      <p:sp>
        <p:nvSpPr>
          <p:cNvPr name="TextBox 13" id="13"/>
          <p:cNvSpPr txBox="true"/>
          <p:nvPr/>
        </p:nvSpPr>
        <p:spPr>
          <a:xfrm rot="0">
            <a:off x="5159133" y="7799612"/>
            <a:ext cx="7773241" cy="723900"/>
          </a:xfrm>
          <a:prstGeom prst="rect">
            <a:avLst/>
          </a:prstGeom>
        </p:spPr>
        <p:txBody>
          <a:bodyPr anchor="t" rtlCol="false" tIns="0" lIns="0" bIns="0" rIns="0">
            <a:spAutoFit/>
          </a:bodyPr>
          <a:lstStyle/>
          <a:p>
            <a:pPr algn="just">
              <a:lnSpc>
                <a:spcPts val="2856"/>
              </a:lnSpc>
            </a:pPr>
            <a:r>
              <a:rPr lang="en-US" sz="2380">
                <a:solidFill>
                  <a:srgbClr val="1C2C1C"/>
                </a:solidFill>
                <a:latin typeface="Assistant"/>
              </a:rPr>
              <a:t>Salah satu kendala yang terjadi adalah data yang diberikan terlalu kotor dan berantakan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0" y="9208000"/>
            <a:ext cx="18288000" cy="1078800"/>
            <a:chOff x="0" y="0"/>
            <a:chExt cx="24384000" cy="1438400"/>
          </a:xfrm>
        </p:grpSpPr>
        <p:sp>
          <p:nvSpPr>
            <p:cNvPr name="Freeform 3" id="3"/>
            <p:cNvSpPr/>
            <p:nvPr/>
          </p:nvSpPr>
          <p:spPr>
            <a:xfrm flipH="false" flipV="false" rot="0">
              <a:off x="0" y="0"/>
              <a:ext cx="24384000" cy="1438402"/>
            </a:xfrm>
            <a:custGeom>
              <a:avLst/>
              <a:gdLst/>
              <a:ahLst/>
              <a:cxnLst/>
              <a:rect r="r" b="b" t="t" l="l"/>
              <a:pathLst>
                <a:path h="1438402" w="24384000">
                  <a:moveTo>
                    <a:pt x="0" y="0"/>
                  </a:moveTo>
                  <a:lnTo>
                    <a:pt x="24384000" y="0"/>
                  </a:lnTo>
                  <a:lnTo>
                    <a:pt x="24384000" y="1438402"/>
                  </a:lnTo>
                  <a:lnTo>
                    <a:pt x="0" y="1438402"/>
                  </a:lnTo>
                  <a:close/>
                </a:path>
              </a:pathLst>
            </a:custGeom>
            <a:solidFill>
              <a:srgbClr val="1C2C1C"/>
            </a:solidFill>
          </p:spPr>
        </p:sp>
      </p:grpSp>
      <p:sp>
        <p:nvSpPr>
          <p:cNvPr name="TextBox 4" id="4"/>
          <p:cNvSpPr txBox="true"/>
          <p:nvPr/>
        </p:nvSpPr>
        <p:spPr>
          <a:xfrm rot="0">
            <a:off x="1416925" y="3562351"/>
            <a:ext cx="11107528" cy="2019300"/>
          </a:xfrm>
          <a:prstGeom prst="rect">
            <a:avLst/>
          </a:prstGeom>
        </p:spPr>
        <p:txBody>
          <a:bodyPr anchor="t" rtlCol="false" tIns="0" lIns="0" bIns="0" rIns="0">
            <a:spAutoFit/>
          </a:bodyPr>
          <a:lstStyle/>
          <a:p>
            <a:pPr algn="l">
              <a:lnSpc>
                <a:spcPts val="7800"/>
              </a:lnSpc>
            </a:pPr>
            <a:r>
              <a:rPr lang="en-US" sz="6500">
                <a:solidFill>
                  <a:srgbClr val="466845"/>
                </a:solidFill>
                <a:latin typeface="Arimo Bold"/>
              </a:rPr>
              <a:t>HASIL </a:t>
            </a:r>
          </a:p>
          <a:p>
            <a:pPr algn="l">
              <a:lnSpc>
                <a:spcPts val="7800"/>
              </a:lnSpc>
            </a:pPr>
            <a:r>
              <a:rPr lang="en-US" sz="6500">
                <a:solidFill>
                  <a:srgbClr val="466845"/>
                </a:solidFill>
                <a:latin typeface="Arimo Bold"/>
              </a:rPr>
              <a:t>ANALISIS DATA</a:t>
            </a:r>
          </a:p>
        </p:txBody>
      </p:sp>
      <p:sp>
        <p:nvSpPr>
          <p:cNvPr name="Freeform 5" id="5"/>
          <p:cNvSpPr/>
          <p:nvPr/>
        </p:nvSpPr>
        <p:spPr>
          <a:xfrm flipH="false" flipV="false" rot="0">
            <a:off x="13887600" y="2697878"/>
            <a:ext cx="962184" cy="517302"/>
          </a:xfrm>
          <a:custGeom>
            <a:avLst/>
            <a:gdLst/>
            <a:ahLst/>
            <a:cxnLst/>
            <a:rect r="r" b="b" t="t" l="l"/>
            <a:pathLst>
              <a:path h="517302" w="962184">
                <a:moveTo>
                  <a:pt x="0" y="0"/>
                </a:moveTo>
                <a:lnTo>
                  <a:pt x="962184" y="0"/>
                </a:lnTo>
                <a:lnTo>
                  <a:pt x="962184" y="517302"/>
                </a:lnTo>
                <a:lnTo>
                  <a:pt x="0" y="517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655234" y="3776362"/>
            <a:ext cx="662148" cy="362148"/>
          </a:xfrm>
          <a:custGeom>
            <a:avLst/>
            <a:gdLst/>
            <a:ahLst/>
            <a:cxnLst/>
            <a:rect r="r" b="b" t="t" l="l"/>
            <a:pathLst>
              <a:path h="362148" w="662148">
                <a:moveTo>
                  <a:pt x="0" y="0"/>
                </a:moveTo>
                <a:lnTo>
                  <a:pt x="662148" y="0"/>
                </a:lnTo>
                <a:lnTo>
                  <a:pt x="662148" y="362148"/>
                </a:lnTo>
                <a:lnTo>
                  <a:pt x="0" y="36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337452" y="3486526"/>
            <a:ext cx="2260424" cy="5721474"/>
          </a:xfrm>
          <a:custGeom>
            <a:avLst/>
            <a:gdLst/>
            <a:ahLst/>
            <a:cxnLst/>
            <a:rect r="r" b="b" t="t" l="l"/>
            <a:pathLst>
              <a:path h="5721474" w="2260424">
                <a:moveTo>
                  <a:pt x="0" y="0"/>
                </a:moveTo>
                <a:lnTo>
                  <a:pt x="2260424" y="0"/>
                </a:lnTo>
                <a:lnTo>
                  <a:pt x="2260424" y="5721474"/>
                </a:lnTo>
                <a:lnTo>
                  <a:pt x="0" y="5721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757374" y="1826380"/>
            <a:ext cx="3778962" cy="7381192"/>
          </a:xfrm>
          <a:custGeom>
            <a:avLst/>
            <a:gdLst/>
            <a:ahLst/>
            <a:cxnLst/>
            <a:rect r="r" b="b" t="t" l="l"/>
            <a:pathLst>
              <a:path h="7381192" w="3778962">
                <a:moveTo>
                  <a:pt x="0" y="0"/>
                </a:moveTo>
                <a:lnTo>
                  <a:pt x="3778962" y="0"/>
                </a:lnTo>
                <a:lnTo>
                  <a:pt x="3778962" y="7381192"/>
                </a:lnTo>
                <a:lnTo>
                  <a:pt x="0" y="73811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317406" y="6273794"/>
            <a:ext cx="5118938" cy="2933710"/>
          </a:xfrm>
          <a:custGeom>
            <a:avLst/>
            <a:gdLst/>
            <a:ahLst/>
            <a:cxnLst/>
            <a:rect r="r" b="b" t="t" l="l"/>
            <a:pathLst>
              <a:path h="2933710" w="5118938">
                <a:moveTo>
                  <a:pt x="0" y="0"/>
                </a:moveTo>
                <a:lnTo>
                  <a:pt x="5118938" y="0"/>
                </a:lnTo>
                <a:lnTo>
                  <a:pt x="5118938" y="2933710"/>
                </a:lnTo>
                <a:lnTo>
                  <a:pt x="0" y="2933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514402" y="7651752"/>
            <a:ext cx="2435226" cy="1555750"/>
          </a:xfrm>
          <a:custGeom>
            <a:avLst/>
            <a:gdLst/>
            <a:ahLst/>
            <a:cxnLst/>
            <a:rect r="r" b="b" t="t" l="l"/>
            <a:pathLst>
              <a:path h="1555750" w="2435226">
                <a:moveTo>
                  <a:pt x="0" y="0"/>
                </a:moveTo>
                <a:lnTo>
                  <a:pt x="2435226" y="0"/>
                </a:lnTo>
                <a:lnTo>
                  <a:pt x="2435226" y="1555750"/>
                </a:lnTo>
                <a:lnTo>
                  <a:pt x="0" y="1555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471426" y="8541252"/>
            <a:ext cx="1651000" cy="666750"/>
          </a:xfrm>
          <a:custGeom>
            <a:avLst/>
            <a:gdLst/>
            <a:ahLst/>
            <a:cxnLst/>
            <a:rect r="r" b="b" t="t" l="l"/>
            <a:pathLst>
              <a:path h="666750" w="1651000">
                <a:moveTo>
                  <a:pt x="0" y="0"/>
                </a:moveTo>
                <a:lnTo>
                  <a:pt x="1651000" y="0"/>
                </a:lnTo>
                <a:lnTo>
                  <a:pt x="1651000" y="666750"/>
                </a:lnTo>
                <a:lnTo>
                  <a:pt x="0" y="6667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30376" y="8907974"/>
            <a:ext cx="1050126" cy="300036"/>
          </a:xfrm>
          <a:custGeom>
            <a:avLst/>
            <a:gdLst/>
            <a:ahLst/>
            <a:cxnLst/>
            <a:rect r="r" b="b" t="t" l="l"/>
            <a:pathLst>
              <a:path h="300036" w="1050126">
                <a:moveTo>
                  <a:pt x="0" y="0"/>
                </a:moveTo>
                <a:lnTo>
                  <a:pt x="1050126" y="0"/>
                </a:lnTo>
                <a:lnTo>
                  <a:pt x="1050126" y="300036"/>
                </a:lnTo>
                <a:lnTo>
                  <a:pt x="0" y="3000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229750" y="7760176"/>
            <a:ext cx="1168400" cy="1447800"/>
          </a:xfrm>
          <a:custGeom>
            <a:avLst/>
            <a:gdLst/>
            <a:ahLst/>
            <a:cxnLst/>
            <a:rect r="r" b="b" t="t" l="l"/>
            <a:pathLst>
              <a:path h="1447800" w="1168400">
                <a:moveTo>
                  <a:pt x="0" y="0"/>
                </a:moveTo>
                <a:lnTo>
                  <a:pt x="1168400" y="0"/>
                </a:lnTo>
                <a:lnTo>
                  <a:pt x="1168400" y="1447800"/>
                </a:lnTo>
                <a:lnTo>
                  <a:pt x="0" y="1447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7449000" y="7760176"/>
            <a:ext cx="10948326" cy="1447802"/>
          </a:xfrm>
          <a:custGeom>
            <a:avLst/>
            <a:gdLst/>
            <a:ahLst/>
            <a:cxnLst/>
            <a:rect r="r" b="b" t="t" l="l"/>
            <a:pathLst>
              <a:path h="1447802" w="10948326">
                <a:moveTo>
                  <a:pt x="0" y="0"/>
                </a:moveTo>
                <a:lnTo>
                  <a:pt x="10948326" y="0"/>
                </a:lnTo>
                <a:lnTo>
                  <a:pt x="10948326" y="1447802"/>
                </a:lnTo>
                <a:lnTo>
                  <a:pt x="0" y="14478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1539327" y="1788280"/>
            <a:ext cx="2482350" cy="1485900"/>
          </a:xfrm>
          <a:prstGeom prst="rect">
            <a:avLst/>
          </a:prstGeom>
        </p:spPr>
        <p:txBody>
          <a:bodyPr anchor="t" rtlCol="false" tIns="0" lIns="0" bIns="0" rIns="0">
            <a:spAutoFit/>
          </a:bodyPr>
          <a:lstStyle/>
          <a:p>
            <a:pPr algn="l">
              <a:lnSpc>
                <a:spcPts val="11400"/>
              </a:lnSpc>
            </a:pPr>
            <a:r>
              <a:rPr lang="en-US" sz="9500">
                <a:solidFill>
                  <a:srgbClr val="466845"/>
                </a:solidFill>
                <a:latin typeface="Arimo Bold"/>
              </a:rPr>
              <a:t>03</a:t>
            </a:r>
          </a:p>
        </p:txBody>
      </p:sp>
      <p:sp>
        <p:nvSpPr>
          <p:cNvPr name="AutoShape 16" id="16"/>
          <p:cNvSpPr/>
          <p:nvPr/>
        </p:nvSpPr>
        <p:spPr>
          <a:xfrm>
            <a:off x="1028715" y="1316590"/>
            <a:ext cx="3064053" cy="9525"/>
          </a:xfrm>
          <a:prstGeom prst="line">
            <a:avLst/>
          </a:prstGeom>
          <a:ln cap="rnd" w="9525">
            <a:solidFill>
              <a:srgbClr val="558152"/>
            </a:solidFill>
            <a:prstDash val="solid"/>
            <a:headEnd type="none" len="sm" w="sm"/>
            <a:tailEnd type="none" len="sm" w="sm"/>
          </a:ln>
        </p:spPr>
      </p:sp>
      <p:sp>
        <p:nvSpPr>
          <p:cNvPr name="Freeform 17" id="17"/>
          <p:cNvSpPr/>
          <p:nvPr/>
        </p:nvSpPr>
        <p:spPr>
          <a:xfrm flipH="false" flipV="false" rot="0">
            <a:off x="15579945" y="460400"/>
            <a:ext cx="1679355" cy="870478"/>
          </a:xfrm>
          <a:custGeom>
            <a:avLst/>
            <a:gdLst/>
            <a:ahLst/>
            <a:cxnLst/>
            <a:rect r="r" b="b" t="t" l="l"/>
            <a:pathLst>
              <a:path h="870478" w="1679355">
                <a:moveTo>
                  <a:pt x="0" y="0"/>
                </a:moveTo>
                <a:lnTo>
                  <a:pt x="1679355" y="0"/>
                </a:lnTo>
                <a:lnTo>
                  <a:pt x="1679355" y="870478"/>
                </a:lnTo>
                <a:lnTo>
                  <a:pt x="0" y="870478"/>
                </a:lnTo>
                <a:lnTo>
                  <a:pt x="0" y="0"/>
                </a:lnTo>
                <a:close/>
              </a:path>
            </a:pathLst>
          </a:custGeom>
          <a:blipFill>
            <a:blip r:embed="rId23"/>
            <a:stretch>
              <a:fillRect l="0" t="0" r="0" b="-2731"/>
            </a:stretch>
          </a:blipFill>
        </p:spPr>
      </p:sp>
      <p:sp>
        <p:nvSpPr>
          <p:cNvPr name="Freeform 18" id="18"/>
          <p:cNvSpPr/>
          <p:nvPr/>
        </p:nvSpPr>
        <p:spPr>
          <a:xfrm flipH="false" flipV="false" rot="0">
            <a:off x="12433355" y="356435"/>
            <a:ext cx="3146590" cy="1078409"/>
          </a:xfrm>
          <a:custGeom>
            <a:avLst/>
            <a:gdLst/>
            <a:ahLst/>
            <a:cxnLst/>
            <a:rect r="r" b="b" t="t" l="l"/>
            <a:pathLst>
              <a:path h="1078409" w="3146590">
                <a:moveTo>
                  <a:pt x="0" y="0"/>
                </a:moveTo>
                <a:lnTo>
                  <a:pt x="3146590" y="0"/>
                </a:lnTo>
                <a:lnTo>
                  <a:pt x="3146590" y="1078409"/>
                </a:lnTo>
                <a:lnTo>
                  <a:pt x="0" y="1078409"/>
                </a:lnTo>
                <a:lnTo>
                  <a:pt x="0" y="0"/>
                </a:lnTo>
                <a:close/>
              </a:path>
            </a:pathLst>
          </a:custGeom>
          <a:blipFill>
            <a:blip r:embed="rId24"/>
            <a:stretch>
              <a:fillRect l="0" t="0" r="0" b="0"/>
            </a:stretch>
          </a:blipFill>
        </p:spPr>
      </p:sp>
      <p:sp>
        <p:nvSpPr>
          <p:cNvPr name="Freeform 19" id="19"/>
          <p:cNvSpPr/>
          <p:nvPr/>
        </p:nvSpPr>
        <p:spPr>
          <a:xfrm flipH="false" flipV="false" rot="0">
            <a:off x="1028700" y="356435"/>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2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0EF"/>
        </a:solidFill>
      </p:bgPr>
    </p:bg>
    <p:spTree>
      <p:nvGrpSpPr>
        <p:cNvPr id="1" name=""/>
        <p:cNvGrpSpPr/>
        <p:nvPr/>
      </p:nvGrpSpPr>
      <p:grpSpPr>
        <a:xfrm>
          <a:off x="0" y="0"/>
          <a:ext cx="0" cy="0"/>
          <a:chOff x="0" y="0"/>
          <a:chExt cx="0" cy="0"/>
        </a:xfrm>
      </p:grpSpPr>
      <p:grpSp>
        <p:nvGrpSpPr>
          <p:cNvPr name="Group 2" id="2"/>
          <p:cNvGrpSpPr/>
          <p:nvPr/>
        </p:nvGrpSpPr>
        <p:grpSpPr>
          <a:xfrm rot="0">
            <a:off x="15310310" y="9258300"/>
            <a:ext cx="3596400" cy="1078800"/>
            <a:chOff x="0" y="0"/>
            <a:chExt cx="4795200" cy="1438400"/>
          </a:xfrm>
        </p:grpSpPr>
        <p:sp>
          <p:nvSpPr>
            <p:cNvPr name="Freeform 3" id="3"/>
            <p:cNvSpPr/>
            <p:nvPr/>
          </p:nvSpPr>
          <p:spPr>
            <a:xfrm flipH="false" flipV="false" rot="0">
              <a:off x="0" y="0"/>
              <a:ext cx="4795139" cy="1438402"/>
            </a:xfrm>
            <a:custGeom>
              <a:avLst/>
              <a:gdLst/>
              <a:ahLst/>
              <a:cxnLst/>
              <a:rect r="r" b="b" t="t" l="l"/>
              <a:pathLst>
                <a:path h="1438402" w="4795139">
                  <a:moveTo>
                    <a:pt x="0" y="0"/>
                  </a:moveTo>
                  <a:lnTo>
                    <a:pt x="4795139" y="0"/>
                  </a:lnTo>
                  <a:lnTo>
                    <a:pt x="4795139" y="1438402"/>
                  </a:lnTo>
                  <a:lnTo>
                    <a:pt x="0" y="1438402"/>
                  </a:lnTo>
                  <a:close/>
                </a:path>
              </a:pathLst>
            </a:custGeom>
            <a:solidFill>
              <a:srgbClr val="1C2C1C"/>
            </a:solidFill>
          </p:spPr>
        </p:sp>
      </p:grpSp>
      <p:sp>
        <p:nvSpPr>
          <p:cNvPr name="AutoShape 4" id="4"/>
          <p:cNvSpPr/>
          <p:nvPr/>
        </p:nvSpPr>
        <p:spPr>
          <a:xfrm>
            <a:off x="15310340" y="8993758"/>
            <a:ext cx="3064050" cy="19050"/>
          </a:xfrm>
          <a:prstGeom prst="line">
            <a:avLst/>
          </a:prstGeom>
          <a:ln cap="rnd" w="9525">
            <a:solidFill>
              <a:srgbClr val="558152"/>
            </a:solidFill>
            <a:prstDash val="solid"/>
            <a:headEnd type="none" len="sm" w="sm"/>
            <a:tailEnd type="none" len="sm" w="sm"/>
          </a:ln>
        </p:spPr>
      </p:sp>
      <p:sp>
        <p:nvSpPr>
          <p:cNvPr name="Freeform 5" id="5"/>
          <p:cNvSpPr/>
          <p:nvPr/>
        </p:nvSpPr>
        <p:spPr>
          <a:xfrm flipH="false" flipV="false" rot="0">
            <a:off x="-281600" y="8839176"/>
            <a:ext cx="1516602" cy="1447834"/>
          </a:xfrm>
          <a:custGeom>
            <a:avLst/>
            <a:gdLst/>
            <a:ahLst/>
            <a:cxnLst/>
            <a:rect r="r" b="b" t="t" l="l"/>
            <a:pathLst>
              <a:path h="1447834" w="1516602">
                <a:moveTo>
                  <a:pt x="0" y="0"/>
                </a:moveTo>
                <a:lnTo>
                  <a:pt x="1516602" y="0"/>
                </a:lnTo>
                <a:lnTo>
                  <a:pt x="1516602" y="1447834"/>
                </a:lnTo>
                <a:lnTo>
                  <a:pt x="0" y="1447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89101" y="270529"/>
            <a:ext cx="1423795" cy="758171"/>
          </a:xfrm>
          <a:custGeom>
            <a:avLst/>
            <a:gdLst/>
            <a:ahLst/>
            <a:cxnLst/>
            <a:rect r="r" b="b" t="t" l="l"/>
            <a:pathLst>
              <a:path h="758171" w="1423795">
                <a:moveTo>
                  <a:pt x="0" y="0"/>
                </a:moveTo>
                <a:lnTo>
                  <a:pt x="1423796" y="0"/>
                </a:lnTo>
                <a:lnTo>
                  <a:pt x="1423796" y="758171"/>
                </a:lnTo>
                <a:lnTo>
                  <a:pt x="0" y="758171"/>
                </a:lnTo>
                <a:lnTo>
                  <a:pt x="0" y="0"/>
                </a:lnTo>
                <a:close/>
              </a:path>
            </a:pathLst>
          </a:custGeom>
          <a:blipFill>
            <a:blip r:embed="rId5"/>
            <a:stretch>
              <a:fillRect l="0" t="0" r="0" b="0"/>
            </a:stretch>
          </a:blipFill>
        </p:spPr>
      </p:sp>
      <p:sp>
        <p:nvSpPr>
          <p:cNvPr name="Freeform 7" id="7"/>
          <p:cNvSpPr/>
          <p:nvPr/>
        </p:nvSpPr>
        <p:spPr>
          <a:xfrm flipH="false" flipV="false" rot="0">
            <a:off x="12642512" y="110410"/>
            <a:ext cx="3146590" cy="1078409"/>
          </a:xfrm>
          <a:custGeom>
            <a:avLst/>
            <a:gdLst/>
            <a:ahLst/>
            <a:cxnLst/>
            <a:rect r="r" b="b" t="t" l="l"/>
            <a:pathLst>
              <a:path h="1078409" w="3146590">
                <a:moveTo>
                  <a:pt x="0" y="0"/>
                </a:moveTo>
                <a:lnTo>
                  <a:pt x="3146589" y="0"/>
                </a:lnTo>
                <a:lnTo>
                  <a:pt x="3146589" y="1078409"/>
                </a:lnTo>
                <a:lnTo>
                  <a:pt x="0" y="1078409"/>
                </a:lnTo>
                <a:lnTo>
                  <a:pt x="0" y="0"/>
                </a:lnTo>
                <a:close/>
              </a:path>
            </a:pathLst>
          </a:custGeom>
          <a:blipFill>
            <a:blip r:embed="rId6"/>
            <a:stretch>
              <a:fillRect l="0" t="0" r="0" b="0"/>
            </a:stretch>
          </a:blipFill>
        </p:spPr>
      </p:sp>
      <p:sp>
        <p:nvSpPr>
          <p:cNvPr name="Freeform 8" id="8"/>
          <p:cNvSpPr/>
          <p:nvPr/>
        </p:nvSpPr>
        <p:spPr>
          <a:xfrm flipH="false" flipV="false" rot="0">
            <a:off x="1028700" y="313482"/>
            <a:ext cx="2277214" cy="672265"/>
          </a:xfrm>
          <a:custGeom>
            <a:avLst/>
            <a:gdLst/>
            <a:ahLst/>
            <a:cxnLst/>
            <a:rect r="r" b="b" t="t" l="l"/>
            <a:pathLst>
              <a:path h="672265" w="2277214">
                <a:moveTo>
                  <a:pt x="0" y="0"/>
                </a:moveTo>
                <a:lnTo>
                  <a:pt x="2277214" y="0"/>
                </a:lnTo>
                <a:lnTo>
                  <a:pt x="2277214" y="672265"/>
                </a:lnTo>
                <a:lnTo>
                  <a:pt x="0" y="672265"/>
                </a:lnTo>
                <a:lnTo>
                  <a:pt x="0" y="0"/>
                </a:lnTo>
                <a:close/>
              </a:path>
            </a:pathLst>
          </a:custGeom>
          <a:blipFill>
            <a:blip r:embed="rId7"/>
            <a:stretch>
              <a:fillRect l="0" t="0" r="0" b="0"/>
            </a:stretch>
          </a:blipFill>
        </p:spPr>
      </p:sp>
      <p:sp>
        <p:nvSpPr>
          <p:cNvPr name="Freeform 9" id="9"/>
          <p:cNvSpPr/>
          <p:nvPr/>
        </p:nvSpPr>
        <p:spPr>
          <a:xfrm flipH="false" flipV="false" rot="0">
            <a:off x="10087343" y="2417544"/>
            <a:ext cx="5701758" cy="3635148"/>
          </a:xfrm>
          <a:custGeom>
            <a:avLst/>
            <a:gdLst/>
            <a:ahLst/>
            <a:cxnLst/>
            <a:rect r="r" b="b" t="t" l="l"/>
            <a:pathLst>
              <a:path h="3635148" w="5701758">
                <a:moveTo>
                  <a:pt x="0" y="0"/>
                </a:moveTo>
                <a:lnTo>
                  <a:pt x="5701758" y="0"/>
                </a:lnTo>
                <a:lnTo>
                  <a:pt x="5701758" y="3635148"/>
                </a:lnTo>
                <a:lnTo>
                  <a:pt x="0" y="3635148"/>
                </a:lnTo>
                <a:lnTo>
                  <a:pt x="0" y="0"/>
                </a:lnTo>
                <a:close/>
              </a:path>
            </a:pathLst>
          </a:custGeom>
          <a:blipFill>
            <a:blip r:embed="rId8"/>
            <a:stretch>
              <a:fillRect l="-119345" t="-87280" r="-164740" b="-151593"/>
            </a:stretch>
          </a:blipFill>
        </p:spPr>
      </p:sp>
      <p:sp>
        <p:nvSpPr>
          <p:cNvPr name="Freeform 10" id="10"/>
          <p:cNvSpPr/>
          <p:nvPr/>
        </p:nvSpPr>
        <p:spPr>
          <a:xfrm flipH="false" flipV="false" rot="0">
            <a:off x="2577443" y="2491793"/>
            <a:ext cx="5640680" cy="3560899"/>
          </a:xfrm>
          <a:custGeom>
            <a:avLst/>
            <a:gdLst/>
            <a:ahLst/>
            <a:cxnLst/>
            <a:rect r="r" b="b" t="t" l="l"/>
            <a:pathLst>
              <a:path h="3560899" w="5640680">
                <a:moveTo>
                  <a:pt x="0" y="0"/>
                </a:moveTo>
                <a:lnTo>
                  <a:pt x="5640679" y="0"/>
                </a:lnTo>
                <a:lnTo>
                  <a:pt x="5640679" y="3560899"/>
                </a:lnTo>
                <a:lnTo>
                  <a:pt x="0" y="3560899"/>
                </a:lnTo>
                <a:lnTo>
                  <a:pt x="0" y="0"/>
                </a:lnTo>
                <a:close/>
              </a:path>
            </a:pathLst>
          </a:custGeom>
          <a:blipFill>
            <a:blip r:embed="rId9"/>
            <a:stretch>
              <a:fillRect l="-88009" t="-88294" r="-196723" b="-154516"/>
            </a:stretch>
          </a:blipFill>
        </p:spPr>
      </p:sp>
      <p:sp>
        <p:nvSpPr>
          <p:cNvPr name="TextBox 11" id="11"/>
          <p:cNvSpPr txBox="true"/>
          <p:nvPr/>
        </p:nvSpPr>
        <p:spPr>
          <a:xfrm rot="0">
            <a:off x="1531425" y="1160244"/>
            <a:ext cx="15225150" cy="1019175"/>
          </a:xfrm>
          <a:prstGeom prst="rect">
            <a:avLst/>
          </a:prstGeom>
        </p:spPr>
        <p:txBody>
          <a:bodyPr anchor="t" rtlCol="false" tIns="0" lIns="0" bIns="0" rIns="0">
            <a:spAutoFit/>
          </a:bodyPr>
          <a:lstStyle/>
          <a:p>
            <a:pPr algn="just">
              <a:lnSpc>
                <a:spcPts val="3960"/>
              </a:lnSpc>
            </a:pPr>
            <a:r>
              <a:rPr lang="en-US" sz="3300">
                <a:solidFill>
                  <a:srgbClr val="466845"/>
                </a:solidFill>
                <a:latin typeface="Arimo Bold"/>
              </a:rPr>
              <a:t>Kontributor Emisi CO2 Terbesar di Semua Sektor dan di Sektor Oil &amp; Gas Distribution Adalah Area FT Cilacap.</a:t>
            </a:r>
          </a:p>
        </p:txBody>
      </p:sp>
      <p:sp>
        <p:nvSpPr>
          <p:cNvPr name="TextBox 12" id="12"/>
          <p:cNvSpPr txBox="true"/>
          <p:nvPr/>
        </p:nvSpPr>
        <p:spPr>
          <a:xfrm rot="0">
            <a:off x="9864896" y="6464871"/>
            <a:ext cx="6891679" cy="21431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sektor Oil &amp; Gas Distribution, kontributor terbesar emisi CO2 adalah </a:t>
            </a:r>
            <a:r>
              <a:rPr lang="en-US" sz="2000">
                <a:solidFill>
                  <a:srgbClr val="1C2C1C"/>
                </a:solidFill>
                <a:latin typeface="Assistant Bold"/>
              </a:rPr>
              <a:t>FT Cilacap dengan 3,7 miliar</a:t>
            </a:r>
            <a:r>
              <a:rPr lang="en-US" sz="2000">
                <a:solidFill>
                  <a:srgbClr val="1C2C1C"/>
                </a:solidFill>
                <a:latin typeface="Assistant"/>
              </a:rPr>
              <a:t> output amount, diikuti oleh </a:t>
            </a:r>
            <a:r>
              <a:rPr lang="en-US" sz="2000">
                <a:solidFill>
                  <a:srgbClr val="1C2C1C"/>
                </a:solidFill>
                <a:latin typeface="Assistant Bold"/>
              </a:rPr>
              <a:t>Pertamina FT Poso sebesar 186,7 juta</a:t>
            </a:r>
            <a:r>
              <a:rPr lang="en-US" sz="2000">
                <a:solidFill>
                  <a:srgbClr val="1C2C1C"/>
                </a:solidFill>
                <a:latin typeface="Assistant"/>
              </a:rPr>
              <a:t>. Dua Pertamina lainnya, </a:t>
            </a:r>
            <a:r>
              <a:rPr lang="en-US" sz="2000">
                <a:solidFill>
                  <a:srgbClr val="1C2C1C"/>
                </a:solidFill>
                <a:latin typeface="Assistant Bold"/>
              </a:rPr>
              <a:t>DPPU Adi Sucipto Invetori dan DPPU Adi Sucipto</a:t>
            </a:r>
            <a:r>
              <a:rPr lang="en-US" sz="2000">
                <a:solidFill>
                  <a:srgbClr val="1C2C1C"/>
                </a:solidFill>
                <a:latin typeface="Assistant"/>
              </a:rPr>
              <a:t>, masing-masing memiliki output sebesar </a:t>
            </a:r>
            <a:r>
              <a:rPr lang="en-US" sz="2000">
                <a:solidFill>
                  <a:srgbClr val="1C2C1C"/>
                </a:solidFill>
                <a:latin typeface="Assistant Bold"/>
              </a:rPr>
              <a:t>17,6 juta dan 5,9 juta</a:t>
            </a:r>
            <a:r>
              <a:rPr lang="en-US" sz="2000">
                <a:solidFill>
                  <a:srgbClr val="1C2C1C"/>
                </a:solidFill>
                <a:latin typeface="Assistant"/>
              </a:rPr>
              <a:t>, serta entitas dengan output amount terkecil adalah</a:t>
            </a:r>
            <a:r>
              <a:rPr lang="en-US" sz="2000">
                <a:solidFill>
                  <a:srgbClr val="1C2C1C"/>
                </a:solidFill>
                <a:latin typeface="Assistant Bold"/>
              </a:rPr>
              <a:t> DPPU Hasanuddin dengan 216,4 ribu</a:t>
            </a:r>
            <a:r>
              <a:rPr lang="en-US" sz="2000">
                <a:solidFill>
                  <a:srgbClr val="1C2C1C"/>
                </a:solidFill>
                <a:latin typeface="Assistant"/>
              </a:rPr>
              <a:t> output amount.</a:t>
            </a:r>
          </a:p>
        </p:txBody>
      </p:sp>
      <p:sp>
        <p:nvSpPr>
          <p:cNvPr name="TextBox 13" id="13"/>
          <p:cNvSpPr txBox="true"/>
          <p:nvPr/>
        </p:nvSpPr>
        <p:spPr>
          <a:xfrm rot="0">
            <a:off x="1531425" y="6464871"/>
            <a:ext cx="7122559" cy="1838325"/>
          </a:xfrm>
          <a:prstGeom prst="rect">
            <a:avLst/>
          </a:prstGeom>
        </p:spPr>
        <p:txBody>
          <a:bodyPr anchor="t" rtlCol="false" tIns="0" lIns="0" bIns="0" rIns="0">
            <a:spAutoFit/>
          </a:bodyPr>
          <a:lstStyle/>
          <a:p>
            <a:pPr algn="just">
              <a:lnSpc>
                <a:spcPts val="2400"/>
              </a:lnSpc>
            </a:pPr>
            <a:r>
              <a:rPr lang="en-US" sz="2000">
                <a:solidFill>
                  <a:srgbClr val="1C2C1C"/>
                </a:solidFill>
                <a:latin typeface="Assistant"/>
              </a:rPr>
              <a:t>Berdasarkan data di semua sektor, kontributor terbesar emisi CO2 adalah </a:t>
            </a:r>
            <a:r>
              <a:rPr lang="en-US" sz="2000">
                <a:solidFill>
                  <a:srgbClr val="1C2C1C"/>
                </a:solidFill>
                <a:latin typeface="Assistant Bold"/>
              </a:rPr>
              <a:t>FT Cilacap dengan 3,7 miliar</a:t>
            </a:r>
            <a:r>
              <a:rPr lang="en-US" sz="2000">
                <a:solidFill>
                  <a:srgbClr val="1C2C1C"/>
                </a:solidFill>
                <a:latin typeface="Assistant"/>
              </a:rPr>
              <a:t> output amount, diikuti oleh </a:t>
            </a:r>
            <a:r>
              <a:rPr lang="en-US" sz="2000">
                <a:solidFill>
                  <a:srgbClr val="1C2C1C"/>
                </a:solidFill>
                <a:latin typeface="Assistant Bold"/>
              </a:rPr>
              <a:t>IP Adipala sebesar 3,4 miliar</a:t>
            </a:r>
            <a:r>
              <a:rPr lang="en-US" sz="2000">
                <a:solidFill>
                  <a:srgbClr val="1C2C1C"/>
                </a:solidFill>
                <a:latin typeface="Assistant"/>
              </a:rPr>
              <a:t>, </a:t>
            </a:r>
            <a:r>
              <a:rPr lang="en-US" sz="2000">
                <a:solidFill>
                  <a:srgbClr val="1C2C1C"/>
                </a:solidFill>
                <a:latin typeface="Assistant Bold"/>
              </a:rPr>
              <a:t>IP Cilegon sebesar 898,7 juta</a:t>
            </a:r>
            <a:r>
              <a:rPr lang="en-US" sz="2000">
                <a:solidFill>
                  <a:srgbClr val="1C2C1C"/>
                </a:solidFill>
                <a:latin typeface="Assistant"/>
              </a:rPr>
              <a:t>, dan </a:t>
            </a:r>
            <a:r>
              <a:rPr lang="en-US" sz="2000">
                <a:solidFill>
                  <a:srgbClr val="1C2C1C"/>
                </a:solidFill>
                <a:latin typeface="Assistant Bold"/>
              </a:rPr>
              <a:t>Pertamina FT Poso sebesar 186,7 juta</a:t>
            </a:r>
            <a:r>
              <a:rPr lang="en-US" sz="2000">
                <a:solidFill>
                  <a:srgbClr val="1C2C1C"/>
                </a:solidFill>
                <a:latin typeface="Assistant"/>
              </a:rPr>
              <a:t>, serta entitas dengan output amount terkecil adalah </a:t>
            </a:r>
            <a:r>
              <a:rPr lang="en-US" sz="2000">
                <a:solidFill>
                  <a:srgbClr val="1C2C1C"/>
                </a:solidFill>
                <a:latin typeface="Assistant Bold"/>
              </a:rPr>
              <a:t>IP Grati dengan 173,4 juta</a:t>
            </a:r>
            <a:r>
              <a:rPr lang="en-US" sz="2000">
                <a:solidFill>
                  <a:srgbClr val="1C2C1C"/>
                </a:solidFill>
                <a:latin typeface="Assistant"/>
              </a:rPr>
              <a:t> output amount.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DAGH51qpdN4</dc:identifier>
  <dcterms:modified xsi:type="dcterms:W3CDTF">2011-08-01T06:04:30Z</dcterms:modified>
  <cp:revision>1</cp:revision>
  <dc:title>Capstone Project_Kel_4</dc:title>
</cp:coreProperties>
</file>